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1"/>
  </p:notesMasterIdLst>
  <p:sldIdLst>
    <p:sldId id="256" r:id="rId2"/>
    <p:sldId id="288" r:id="rId3"/>
    <p:sldId id="289" r:id="rId4"/>
    <p:sldId id="290" r:id="rId5"/>
    <p:sldId id="291" r:id="rId6"/>
    <p:sldId id="292" r:id="rId7"/>
    <p:sldId id="293" r:id="rId8"/>
    <p:sldId id="294" r:id="rId9"/>
    <p:sldId id="295" r:id="rId10"/>
    <p:sldId id="296" r:id="rId11"/>
    <p:sldId id="317" r:id="rId12"/>
    <p:sldId id="318" r:id="rId13"/>
    <p:sldId id="319" r:id="rId14"/>
    <p:sldId id="320" r:id="rId15"/>
    <p:sldId id="321" r:id="rId16"/>
    <p:sldId id="322" r:id="rId17"/>
    <p:sldId id="323" r:id="rId18"/>
    <p:sldId id="297" r:id="rId19"/>
    <p:sldId id="298" r:id="rId20"/>
    <p:sldId id="299" r:id="rId21"/>
    <p:sldId id="300" r:id="rId22"/>
    <p:sldId id="324" r:id="rId23"/>
    <p:sldId id="325" r:id="rId24"/>
    <p:sldId id="301" r:id="rId25"/>
    <p:sldId id="302" r:id="rId26"/>
    <p:sldId id="303" r:id="rId27"/>
    <p:sldId id="304" r:id="rId28"/>
    <p:sldId id="305" r:id="rId29"/>
    <p:sldId id="307" r:id="rId30"/>
    <p:sldId id="306" r:id="rId31"/>
    <p:sldId id="310" r:id="rId32"/>
    <p:sldId id="311" r:id="rId33"/>
    <p:sldId id="308" r:id="rId34"/>
    <p:sldId id="314" r:id="rId35"/>
    <p:sldId id="309" r:id="rId36"/>
    <p:sldId id="312" r:id="rId37"/>
    <p:sldId id="313" r:id="rId38"/>
    <p:sldId id="326" r:id="rId39"/>
    <p:sldId id="286" r:id="rId40"/>
  </p:sldIdLst>
  <p:sldSz cx="9144000" cy="6858000" type="screen4x3"/>
  <p:notesSz cx="6562725" cy="8686800"/>
  <p:defaultTextStyle>
    <a:defPPr>
      <a:defRPr lang="pl-P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3A1"/>
    <a:srgbClr val="A719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94660"/>
  </p:normalViewPr>
  <p:slideViewPr>
    <p:cSldViewPr snapToObjects="1">
      <p:cViewPr varScale="1">
        <p:scale>
          <a:sx n="82" d="100"/>
          <a:sy n="82" d="100"/>
        </p:scale>
        <p:origin x="1483" y="58"/>
      </p:cViewPr>
      <p:guideLst>
        <p:guide orient="horz" pos="2160"/>
        <p:guide pos="2880"/>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843213" cy="434975"/>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717925" y="0"/>
            <a:ext cx="2843213" cy="434975"/>
          </a:xfrm>
          <a:prstGeom prst="rect">
            <a:avLst/>
          </a:prstGeom>
        </p:spPr>
        <p:txBody>
          <a:bodyPr vert="horz" lIns="91440" tIns="45720" rIns="91440" bIns="45720" rtlCol="0"/>
          <a:lstStyle>
            <a:lvl1pPr algn="r">
              <a:defRPr sz="1200"/>
            </a:lvl1pPr>
          </a:lstStyle>
          <a:p>
            <a:fld id="{E0482A00-A90A-493D-91EB-F945D36665CA}" type="datetimeFigureOut">
              <a:rPr lang="pl-PL" smtClean="0"/>
              <a:t>13.06.2024</a:t>
            </a:fld>
            <a:endParaRPr lang="pl-PL"/>
          </a:p>
        </p:txBody>
      </p:sp>
      <p:sp>
        <p:nvSpPr>
          <p:cNvPr id="4" name="Symbol zastępczy obrazu slajdu 3"/>
          <p:cNvSpPr>
            <a:spLocks noGrp="1" noRot="1" noChangeAspect="1"/>
          </p:cNvSpPr>
          <p:nvPr>
            <p:ph type="sldImg" idx="2"/>
          </p:nvPr>
        </p:nvSpPr>
        <p:spPr>
          <a:xfrm>
            <a:off x="1109663" y="650875"/>
            <a:ext cx="4343400" cy="325755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55638" y="4125913"/>
            <a:ext cx="5251450" cy="3910012"/>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250238"/>
            <a:ext cx="2843213" cy="434975"/>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717925" y="8250238"/>
            <a:ext cx="2843213" cy="434975"/>
          </a:xfrm>
          <a:prstGeom prst="rect">
            <a:avLst/>
          </a:prstGeom>
        </p:spPr>
        <p:txBody>
          <a:bodyPr vert="horz" lIns="91440" tIns="45720" rIns="91440" bIns="45720" rtlCol="0" anchor="b"/>
          <a:lstStyle>
            <a:lvl1pPr algn="r">
              <a:defRPr sz="1200"/>
            </a:lvl1pPr>
          </a:lstStyle>
          <a:p>
            <a:fld id="{59452B5F-3807-44F9-8ED3-077163C53D3B}" type="slidenum">
              <a:rPr lang="pl-PL" smtClean="0"/>
              <a:t>‹#›</a:t>
            </a:fld>
            <a:endParaRPr lang="pl-PL"/>
          </a:p>
        </p:txBody>
      </p:sp>
    </p:spTree>
    <p:extLst>
      <p:ext uri="{BB962C8B-B14F-4D97-AF65-F5344CB8AC3E}">
        <p14:creationId xmlns:p14="http://schemas.microsoft.com/office/powerpoint/2010/main" val="1406067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59452B5F-3807-44F9-8ED3-077163C53D3B}" type="slidenum">
              <a:rPr lang="pl-PL" smtClean="0"/>
              <a:t>7</a:t>
            </a:fld>
            <a:endParaRPr lang="pl-PL"/>
          </a:p>
        </p:txBody>
      </p:sp>
    </p:spTree>
    <p:extLst>
      <p:ext uri="{BB962C8B-B14F-4D97-AF65-F5344CB8AC3E}">
        <p14:creationId xmlns:p14="http://schemas.microsoft.com/office/powerpoint/2010/main" val="1629480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59452B5F-3807-44F9-8ED3-077163C53D3B}" type="slidenum">
              <a:rPr lang="pl-PL" smtClean="0"/>
              <a:t>28</a:t>
            </a:fld>
            <a:endParaRPr lang="pl-PL"/>
          </a:p>
        </p:txBody>
      </p:sp>
    </p:spTree>
    <p:extLst>
      <p:ext uri="{BB962C8B-B14F-4D97-AF65-F5344CB8AC3E}">
        <p14:creationId xmlns:p14="http://schemas.microsoft.com/office/powerpoint/2010/main" val="24977199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pic>
        <p:nvPicPr>
          <p:cNvPr id="4" name="Picture 12" descr="pasek3"/>
          <p:cNvPicPr>
            <a:picLocks noChangeArrowheads="1"/>
          </p:cNvPicPr>
          <p:nvPr/>
        </p:nvPicPr>
        <p:blipFill>
          <a:blip r:embed="rId2"/>
          <a:srcRect/>
          <a:stretch>
            <a:fillRect/>
          </a:stretch>
        </p:blipFill>
        <p:spPr bwMode="auto">
          <a:xfrm>
            <a:off x="0" y="1622425"/>
            <a:ext cx="1655763" cy="5235575"/>
          </a:xfrm>
          <a:prstGeom prst="rect">
            <a:avLst/>
          </a:prstGeom>
          <a:noFill/>
          <a:ln w="9525">
            <a:noFill/>
            <a:miter lim="800000"/>
            <a:headEnd/>
            <a:tailEnd/>
          </a:ln>
        </p:spPr>
      </p:pic>
      <p:sp>
        <p:nvSpPr>
          <p:cNvPr id="5" name="Rectangle 3"/>
          <p:cNvSpPr>
            <a:spLocks noChangeArrowheads="1"/>
          </p:cNvSpPr>
          <p:nvPr/>
        </p:nvSpPr>
        <p:spPr bwMode="auto">
          <a:xfrm>
            <a:off x="1655763" y="1628775"/>
            <a:ext cx="7524750" cy="5229225"/>
          </a:xfrm>
          <a:prstGeom prst="rect">
            <a:avLst/>
          </a:prstGeom>
          <a:solidFill>
            <a:srgbClr val="A7190E"/>
          </a:solidFill>
          <a:ln>
            <a:noFill/>
          </a:ln>
          <a:effectLst/>
        </p:spPr>
        <p:txBody>
          <a:bodyPr wrap="none" anchor="ctr"/>
          <a:lstStyle/>
          <a:p>
            <a:pPr>
              <a:defRPr/>
            </a:pPr>
            <a:endParaRPr lang="en-US">
              <a:cs typeface="+mn-cs"/>
            </a:endParaRPr>
          </a:p>
        </p:txBody>
      </p:sp>
      <p:pic>
        <p:nvPicPr>
          <p:cNvPr id="6" name="Picture 15" descr="logotwyp pwr eng poziom"/>
          <p:cNvPicPr>
            <a:picLocks noChangeAspect="1" noChangeArrowheads="1"/>
          </p:cNvPicPr>
          <p:nvPr/>
        </p:nvPicPr>
        <p:blipFill>
          <a:blip r:embed="rId3"/>
          <a:srcRect/>
          <a:stretch>
            <a:fillRect/>
          </a:stretch>
        </p:blipFill>
        <p:spPr bwMode="auto">
          <a:xfrm>
            <a:off x="0" y="-19050"/>
            <a:ext cx="8899525" cy="1647825"/>
          </a:xfrm>
          <a:prstGeom prst="rect">
            <a:avLst/>
          </a:prstGeom>
          <a:noFill/>
          <a:ln w="9525">
            <a:noFill/>
            <a:miter lim="800000"/>
            <a:headEnd/>
            <a:tailEnd/>
          </a:ln>
        </p:spPr>
      </p:pic>
      <p:sp>
        <p:nvSpPr>
          <p:cNvPr id="35844" name="Rectangle 4"/>
          <p:cNvSpPr>
            <a:spLocks noGrp="1" noChangeArrowheads="1"/>
          </p:cNvSpPr>
          <p:nvPr>
            <p:ph type="ctrTitle"/>
          </p:nvPr>
        </p:nvSpPr>
        <p:spPr>
          <a:xfrm>
            <a:off x="1873250" y="2130425"/>
            <a:ext cx="7089775" cy="2019300"/>
          </a:xfrm>
        </p:spPr>
        <p:txBody>
          <a:bodyPr/>
          <a:lstStyle>
            <a:lvl1pPr algn="ctr">
              <a:defRPr/>
            </a:lvl1pPr>
          </a:lstStyle>
          <a:p>
            <a:pPr lvl="0"/>
            <a:r>
              <a:rPr lang="pl-PL" noProof="0"/>
              <a:t>Kliknij, aby edytować styl wzorca tytułu</a:t>
            </a:r>
          </a:p>
        </p:txBody>
      </p:sp>
      <p:sp>
        <p:nvSpPr>
          <p:cNvPr id="35845" name="Rectangle 5"/>
          <p:cNvSpPr>
            <a:spLocks noGrp="1" noChangeArrowheads="1"/>
          </p:cNvSpPr>
          <p:nvPr>
            <p:ph type="subTitle" sz="quarter" idx="1"/>
          </p:nvPr>
        </p:nvSpPr>
        <p:spPr>
          <a:xfrm>
            <a:off x="1873250" y="5697538"/>
            <a:ext cx="7089775" cy="900112"/>
          </a:xfrm>
        </p:spPr>
        <p:txBody>
          <a:bodyPr anchor="b"/>
          <a:lstStyle>
            <a:lvl1pPr marL="0" indent="0" algn="ctr">
              <a:buFontTx/>
              <a:buNone/>
              <a:defRPr sz="2000">
                <a:solidFill>
                  <a:srgbClr val="FFD3A1"/>
                </a:solidFill>
              </a:defRPr>
            </a:lvl1pPr>
          </a:lstStyle>
          <a:p>
            <a:pPr lvl="0"/>
            <a:r>
              <a:rPr lang="pl-PL" noProof="0"/>
              <a:t>Kliknij, aby edytować styl wzorca podtytułu</a:t>
            </a:r>
          </a:p>
        </p:txBody>
      </p:sp>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endParaRPr lang="en-US"/>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Tree>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a:t>Kliknij, aby edytować styl</a:t>
            </a:r>
            <a:endParaRPr lang="en-US"/>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Kliknij, aby edytować style wzorca tekstu</a:t>
            </a:r>
          </a:p>
        </p:txBody>
      </p:sp>
    </p:spTree>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endParaRPr lang="en-US"/>
          </a:p>
        </p:txBody>
      </p:sp>
      <p:sp>
        <p:nvSpPr>
          <p:cNvPr id="3" name="Symbol zastępczy zawartości 2"/>
          <p:cNvSpPr>
            <a:spLocks noGrp="1"/>
          </p:cNvSpPr>
          <p:nvPr>
            <p:ph sz="half" idx="1"/>
          </p:nvPr>
        </p:nvSpPr>
        <p:spPr>
          <a:xfrm>
            <a:off x="611188" y="1881188"/>
            <a:ext cx="4135437" cy="4860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Symbol zastępczy zawartości 3"/>
          <p:cNvSpPr>
            <a:spLocks noGrp="1"/>
          </p:cNvSpPr>
          <p:nvPr>
            <p:ph sz="half" idx="2"/>
          </p:nvPr>
        </p:nvSpPr>
        <p:spPr>
          <a:xfrm>
            <a:off x="4899025" y="1881188"/>
            <a:ext cx="4137025" cy="4860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Tree>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p:spPr>
        <p:txBody>
          <a:bodyPr/>
          <a:lstStyle>
            <a:lvl1pPr>
              <a:defRPr/>
            </a:lvl1pPr>
          </a:lstStyle>
          <a:p>
            <a:r>
              <a:rPr lang="pl-PL"/>
              <a:t>Kliknij, aby edytować styl</a:t>
            </a:r>
            <a:endParaRPr lang="en-US"/>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Tree>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endParaRPr lang="en-US"/>
          </a:p>
        </p:txBody>
      </p:sp>
    </p:spTree>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Tree>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a:t>Kliknij, aby edytować styl</a:t>
            </a:r>
            <a:endParaRPr lang="en-US"/>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Tree>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a:t>Kliknij, aby edytować styl</a:t>
            </a:r>
            <a:endParaRPr lang="en-US"/>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Tree>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endParaRPr lang="en-US"/>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Tree>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931025" y="630238"/>
            <a:ext cx="2105025" cy="6111875"/>
          </a:xfrm>
        </p:spPr>
        <p:txBody>
          <a:bodyPr vert="eaVert"/>
          <a:lstStyle/>
          <a:p>
            <a:r>
              <a:rPr lang="pl-PL"/>
              <a:t>Kliknij, aby edytować styl</a:t>
            </a:r>
            <a:endParaRPr lang="en-US"/>
          </a:p>
        </p:txBody>
      </p:sp>
      <p:sp>
        <p:nvSpPr>
          <p:cNvPr id="3" name="Symbol zastępczy tytułu pionowego 2"/>
          <p:cNvSpPr>
            <a:spLocks noGrp="1"/>
          </p:cNvSpPr>
          <p:nvPr>
            <p:ph type="body" orient="vert" idx="1"/>
          </p:nvPr>
        </p:nvSpPr>
        <p:spPr>
          <a:xfrm>
            <a:off x="611188" y="630238"/>
            <a:ext cx="6167437" cy="611187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Tree>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6" name="Rectangle 10"/>
          <p:cNvSpPr>
            <a:spLocks noChangeArrowheads="1"/>
          </p:cNvSpPr>
          <p:nvPr/>
        </p:nvSpPr>
        <p:spPr bwMode="auto">
          <a:xfrm>
            <a:off x="503238" y="481013"/>
            <a:ext cx="8640762" cy="1292225"/>
          </a:xfrm>
          <a:prstGeom prst="rect">
            <a:avLst/>
          </a:prstGeom>
          <a:solidFill>
            <a:srgbClr val="A7190E"/>
          </a:solidFill>
          <a:ln>
            <a:noFill/>
          </a:ln>
          <a:effectLst/>
        </p:spPr>
        <p:txBody>
          <a:bodyPr wrap="none" anchor="ctr"/>
          <a:lstStyle/>
          <a:p>
            <a:pPr>
              <a:defRPr/>
            </a:pPr>
            <a:endParaRPr lang="en-US">
              <a:cs typeface="+mn-cs"/>
            </a:endParaRPr>
          </a:p>
        </p:txBody>
      </p:sp>
      <p:sp>
        <p:nvSpPr>
          <p:cNvPr id="9229" name="Rectangle 13"/>
          <p:cNvSpPr>
            <a:spLocks noChangeArrowheads="1"/>
          </p:cNvSpPr>
          <p:nvPr/>
        </p:nvSpPr>
        <p:spPr bwMode="auto">
          <a:xfrm flipH="1">
            <a:off x="0" y="1773238"/>
            <a:ext cx="503238" cy="5084762"/>
          </a:xfrm>
          <a:prstGeom prst="rect">
            <a:avLst/>
          </a:prstGeom>
          <a:solidFill>
            <a:srgbClr val="A7190E"/>
          </a:solidFill>
          <a:ln>
            <a:noFill/>
          </a:ln>
          <a:effectLst/>
        </p:spPr>
        <p:txBody>
          <a:bodyPr wrap="none" anchor="ctr"/>
          <a:lstStyle/>
          <a:p>
            <a:pPr>
              <a:defRPr/>
            </a:pPr>
            <a:endParaRPr lang="en-US">
              <a:cs typeface="+mn-cs"/>
            </a:endParaRPr>
          </a:p>
        </p:txBody>
      </p:sp>
      <p:sp>
        <p:nvSpPr>
          <p:cNvPr id="1028" name="Rectangle 14"/>
          <p:cNvSpPr>
            <a:spLocks noGrp="1" noChangeArrowheads="1"/>
          </p:cNvSpPr>
          <p:nvPr>
            <p:ph type="title"/>
          </p:nvPr>
        </p:nvSpPr>
        <p:spPr bwMode="auto">
          <a:xfrm>
            <a:off x="611188" y="630238"/>
            <a:ext cx="8424862" cy="10350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a:t>Kliknij, aby edytować styl wzorca tytułu</a:t>
            </a:r>
          </a:p>
        </p:txBody>
      </p:sp>
      <p:sp>
        <p:nvSpPr>
          <p:cNvPr id="1029" name="Rectangle 15"/>
          <p:cNvSpPr>
            <a:spLocks noGrp="1" noChangeArrowheads="1"/>
          </p:cNvSpPr>
          <p:nvPr>
            <p:ph type="body" idx="1"/>
          </p:nvPr>
        </p:nvSpPr>
        <p:spPr bwMode="auto">
          <a:xfrm>
            <a:off x="611188" y="1881188"/>
            <a:ext cx="8424862" cy="4860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pic>
        <p:nvPicPr>
          <p:cNvPr id="1030" name="Picture 16" descr="logotwyp pwr eng poziom"/>
          <p:cNvPicPr>
            <a:picLocks noChangeAspect="1" noChangeArrowheads="1"/>
          </p:cNvPicPr>
          <p:nvPr/>
        </p:nvPicPr>
        <p:blipFill>
          <a:blip r:embed="rId13"/>
          <a:srcRect/>
          <a:stretch>
            <a:fillRect/>
          </a:stretch>
        </p:blipFill>
        <p:spPr bwMode="auto">
          <a:xfrm>
            <a:off x="0" y="-17463"/>
            <a:ext cx="2703513" cy="5000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Lst>
  <p:transition>
    <p:randomBar/>
  </p:transition>
  <p:txStyles>
    <p:titleStyle>
      <a:lvl1pPr algn="l" rtl="0" eaLnBrk="0" fontAlgn="base" hangingPunct="0">
        <a:spcBef>
          <a:spcPct val="0"/>
        </a:spcBef>
        <a:spcAft>
          <a:spcPct val="0"/>
        </a:spcAft>
        <a:defRPr sz="3600" b="1">
          <a:solidFill>
            <a:schemeClr val="tx2"/>
          </a:solidFill>
          <a:latin typeface="+mj-lt"/>
          <a:ea typeface="+mj-ea"/>
          <a:cs typeface="+mj-cs"/>
        </a:defRPr>
      </a:lvl1pPr>
      <a:lvl2pPr algn="l" rtl="0" eaLnBrk="0" fontAlgn="base" hangingPunct="0">
        <a:spcBef>
          <a:spcPct val="0"/>
        </a:spcBef>
        <a:spcAft>
          <a:spcPct val="0"/>
        </a:spcAft>
        <a:defRPr sz="3600" b="1">
          <a:solidFill>
            <a:schemeClr val="tx2"/>
          </a:solidFill>
          <a:latin typeface="Trebuchet MS" pitchFamily="34" charset="0"/>
        </a:defRPr>
      </a:lvl2pPr>
      <a:lvl3pPr algn="l" rtl="0" eaLnBrk="0" fontAlgn="base" hangingPunct="0">
        <a:spcBef>
          <a:spcPct val="0"/>
        </a:spcBef>
        <a:spcAft>
          <a:spcPct val="0"/>
        </a:spcAft>
        <a:defRPr sz="3600" b="1">
          <a:solidFill>
            <a:schemeClr val="tx2"/>
          </a:solidFill>
          <a:latin typeface="Trebuchet MS" pitchFamily="34" charset="0"/>
        </a:defRPr>
      </a:lvl3pPr>
      <a:lvl4pPr algn="l" rtl="0" eaLnBrk="0" fontAlgn="base" hangingPunct="0">
        <a:spcBef>
          <a:spcPct val="0"/>
        </a:spcBef>
        <a:spcAft>
          <a:spcPct val="0"/>
        </a:spcAft>
        <a:defRPr sz="3600" b="1">
          <a:solidFill>
            <a:schemeClr val="tx2"/>
          </a:solidFill>
          <a:latin typeface="Trebuchet MS" pitchFamily="34" charset="0"/>
        </a:defRPr>
      </a:lvl4pPr>
      <a:lvl5pPr algn="l" rtl="0" eaLnBrk="0" fontAlgn="base" hangingPunct="0">
        <a:spcBef>
          <a:spcPct val="0"/>
        </a:spcBef>
        <a:spcAft>
          <a:spcPct val="0"/>
        </a:spcAft>
        <a:defRPr sz="3600" b="1">
          <a:solidFill>
            <a:schemeClr val="tx2"/>
          </a:solidFill>
          <a:latin typeface="Trebuchet MS" pitchFamily="34" charset="0"/>
        </a:defRPr>
      </a:lvl5pPr>
      <a:lvl6pPr marL="457200" algn="l" rtl="0" fontAlgn="base">
        <a:spcBef>
          <a:spcPct val="0"/>
        </a:spcBef>
        <a:spcAft>
          <a:spcPct val="0"/>
        </a:spcAft>
        <a:defRPr sz="3600" b="1">
          <a:solidFill>
            <a:schemeClr val="tx2"/>
          </a:solidFill>
          <a:latin typeface="Trebuchet MS" pitchFamily="34" charset="0"/>
        </a:defRPr>
      </a:lvl6pPr>
      <a:lvl7pPr marL="914400" algn="l" rtl="0" fontAlgn="base">
        <a:spcBef>
          <a:spcPct val="0"/>
        </a:spcBef>
        <a:spcAft>
          <a:spcPct val="0"/>
        </a:spcAft>
        <a:defRPr sz="3600" b="1">
          <a:solidFill>
            <a:schemeClr val="tx2"/>
          </a:solidFill>
          <a:latin typeface="Trebuchet MS" pitchFamily="34" charset="0"/>
        </a:defRPr>
      </a:lvl7pPr>
      <a:lvl8pPr marL="1371600" algn="l" rtl="0" fontAlgn="base">
        <a:spcBef>
          <a:spcPct val="0"/>
        </a:spcBef>
        <a:spcAft>
          <a:spcPct val="0"/>
        </a:spcAft>
        <a:defRPr sz="3600" b="1">
          <a:solidFill>
            <a:schemeClr val="tx2"/>
          </a:solidFill>
          <a:latin typeface="Trebuchet MS" pitchFamily="34" charset="0"/>
        </a:defRPr>
      </a:lvl8pPr>
      <a:lvl9pPr marL="1828800" algn="l" rtl="0" fontAlgn="base">
        <a:spcBef>
          <a:spcPct val="0"/>
        </a:spcBef>
        <a:spcAft>
          <a:spcPct val="0"/>
        </a:spcAft>
        <a:defRPr sz="3600" b="1">
          <a:solidFill>
            <a:schemeClr val="tx2"/>
          </a:solidFill>
          <a:latin typeface="Trebuchet MS"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ctrTitle"/>
          </p:nvPr>
        </p:nvSpPr>
        <p:spPr/>
        <p:txBody>
          <a:bodyPr/>
          <a:lstStyle/>
          <a:p>
            <a:pPr eaLnBrk="1" hangingPunct="1"/>
            <a:r>
              <a:rPr lang="pl-PL" sz="3200" dirty="0"/>
              <a:t>Teoria systemów i mechanizmów</a:t>
            </a:r>
          </a:p>
        </p:txBody>
      </p:sp>
      <p:sp>
        <p:nvSpPr>
          <p:cNvPr id="13315" name="pole tekstowe 1"/>
          <p:cNvSpPr txBox="1">
            <a:spLocks noChangeArrowheads="1"/>
          </p:cNvSpPr>
          <p:nvPr/>
        </p:nvSpPr>
        <p:spPr bwMode="auto">
          <a:xfrm>
            <a:off x="3530878" y="3783532"/>
            <a:ext cx="3384835" cy="646331"/>
          </a:xfrm>
          <a:prstGeom prst="rect">
            <a:avLst/>
          </a:prstGeom>
          <a:noFill/>
          <a:ln w="9525">
            <a:noFill/>
            <a:miter lim="800000"/>
            <a:headEnd/>
            <a:tailEnd/>
          </a:ln>
        </p:spPr>
        <p:txBody>
          <a:bodyPr wrap="square">
            <a:spAutoFit/>
          </a:bodyPr>
          <a:lstStyle/>
          <a:p>
            <a:pPr algn="ctr"/>
            <a:r>
              <a:rPr lang="pl-PL" b="1" dirty="0">
                <a:solidFill>
                  <a:srgbClr val="FFD3A1"/>
                </a:solidFill>
              </a:rPr>
              <a:t>Opracował: </a:t>
            </a:r>
            <a:br>
              <a:rPr lang="pl-PL" b="1" dirty="0">
                <a:solidFill>
                  <a:srgbClr val="FFD3A1"/>
                </a:solidFill>
              </a:rPr>
            </a:br>
            <a:r>
              <a:rPr lang="pl-PL" b="1" dirty="0">
                <a:solidFill>
                  <a:srgbClr val="FFD3A1"/>
                </a:solidFill>
              </a:rPr>
              <a:t>dr inż. Przemysław Jaszak</a:t>
            </a:r>
            <a:endParaRPr lang="en-US" b="1" dirty="0">
              <a:solidFill>
                <a:srgbClr val="FFD3A1"/>
              </a:solidFill>
            </a:endParaRPr>
          </a:p>
        </p:txBody>
      </p:sp>
      <p:sp>
        <p:nvSpPr>
          <p:cNvPr id="5" name="pole tekstowe 1"/>
          <p:cNvSpPr txBox="1">
            <a:spLocks noChangeArrowheads="1"/>
          </p:cNvSpPr>
          <p:nvPr/>
        </p:nvSpPr>
        <p:spPr bwMode="auto">
          <a:xfrm>
            <a:off x="5206039" y="4986464"/>
            <a:ext cx="3384835" cy="1384995"/>
          </a:xfrm>
          <a:prstGeom prst="rect">
            <a:avLst/>
          </a:prstGeom>
          <a:noFill/>
          <a:ln w="9525">
            <a:noFill/>
            <a:miter lim="800000"/>
            <a:headEnd/>
            <a:tailEnd/>
          </a:ln>
        </p:spPr>
        <p:txBody>
          <a:bodyPr wrap="square">
            <a:spAutoFit/>
          </a:bodyPr>
          <a:lstStyle/>
          <a:p>
            <a:pPr algn="ctr"/>
            <a:r>
              <a:rPr lang="pl-PL" sz="1400" b="1" dirty="0">
                <a:solidFill>
                  <a:srgbClr val="FFD3A1"/>
                </a:solidFill>
              </a:rPr>
              <a:t>Katedra Mechaniki, Maszyn, Urządzeń i Procesów Energetycznych </a:t>
            </a:r>
          </a:p>
          <a:p>
            <a:pPr algn="ctr"/>
            <a:endParaRPr lang="pl-PL" sz="1400" b="1" dirty="0">
              <a:solidFill>
                <a:srgbClr val="FFD3A1"/>
              </a:solidFill>
            </a:endParaRPr>
          </a:p>
          <a:p>
            <a:pPr algn="ctr"/>
            <a:r>
              <a:rPr lang="pl-PL" sz="1400" b="1" dirty="0">
                <a:solidFill>
                  <a:srgbClr val="FFD3A1"/>
                </a:solidFill>
              </a:rPr>
              <a:t>ul. Na Grobli 15, Wrocław</a:t>
            </a:r>
          </a:p>
          <a:p>
            <a:pPr algn="ctr"/>
            <a:r>
              <a:rPr lang="pl-PL" sz="1400" b="1" dirty="0">
                <a:solidFill>
                  <a:srgbClr val="FFD3A1"/>
                </a:solidFill>
              </a:rPr>
              <a:t>bud. L-1, pok. 312</a:t>
            </a:r>
          </a:p>
          <a:p>
            <a:pPr algn="ctr"/>
            <a:r>
              <a:rPr lang="pl-PL" sz="1400" b="1" dirty="0">
                <a:solidFill>
                  <a:srgbClr val="FFD3A1"/>
                </a:solidFill>
              </a:rPr>
              <a:t>tel. 71 320 4825</a:t>
            </a:r>
            <a:endParaRPr lang="en-US" sz="1400" b="1" dirty="0">
              <a:solidFill>
                <a:srgbClr val="FFD3A1"/>
              </a:solidFill>
            </a:endParaRPr>
          </a:p>
        </p:txBody>
      </p:sp>
    </p:spTree>
  </p:cSld>
  <p:clrMapOvr>
    <a:masterClrMapping/>
  </p:clrMapOvr>
  <p:transition>
    <p:randomBa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935596" y="3032956"/>
            <a:ext cx="7488832" cy="584775"/>
          </a:xfrm>
          <a:prstGeom prst="rect">
            <a:avLst/>
          </a:prstGeom>
          <a:noFill/>
        </p:spPr>
        <p:txBody>
          <a:bodyPr wrap="square" rtlCol="0">
            <a:spAutoFit/>
          </a:bodyPr>
          <a:lstStyle/>
          <a:p>
            <a:pPr algn="ctr"/>
            <a:r>
              <a:rPr lang="pl-PL" sz="3200" dirty="0"/>
              <a:t>Tarcie w parach kinematycznych</a:t>
            </a:r>
          </a:p>
        </p:txBody>
      </p:sp>
      <p:sp>
        <p:nvSpPr>
          <p:cNvPr id="3" name="Tytuł 2"/>
          <p:cNvSpPr>
            <a:spLocks noGrp="1"/>
          </p:cNvSpPr>
          <p:nvPr>
            <p:ph type="title"/>
          </p:nvPr>
        </p:nvSpPr>
        <p:spPr/>
        <p:txBody>
          <a:bodyPr/>
          <a:lstStyle/>
          <a:p>
            <a:r>
              <a:rPr lang="pl-PL"/>
              <a:t>Wykład 9</a:t>
            </a:r>
            <a:endParaRPr lang="pl-PL" dirty="0"/>
          </a:p>
        </p:txBody>
      </p:sp>
    </p:spTree>
    <p:extLst>
      <p:ext uri="{BB962C8B-B14F-4D97-AF65-F5344CB8AC3E}">
        <p14:creationId xmlns:p14="http://schemas.microsoft.com/office/powerpoint/2010/main" val="211910539"/>
      </p:ext>
    </p:extLst>
  </p:cSld>
  <p:clrMapOvr>
    <a:masterClrMapping/>
  </p:clrMapOvr>
  <p:transition>
    <p:randomBa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p:txBody>
          <a:bodyPr/>
          <a:lstStyle/>
          <a:p>
            <a:r>
              <a:rPr lang="pl-PL"/>
              <a:t>Wykład 9</a:t>
            </a:r>
            <a:endParaRPr lang="pl-PL" dirty="0"/>
          </a:p>
        </p:txBody>
      </p:sp>
      <p:sp>
        <p:nvSpPr>
          <p:cNvPr id="2" name="pole tekstowe 1"/>
          <p:cNvSpPr txBox="1"/>
          <p:nvPr/>
        </p:nvSpPr>
        <p:spPr>
          <a:xfrm>
            <a:off x="719572" y="1988840"/>
            <a:ext cx="8100900" cy="1600438"/>
          </a:xfrm>
          <a:prstGeom prst="rect">
            <a:avLst/>
          </a:prstGeom>
          <a:noFill/>
        </p:spPr>
        <p:txBody>
          <a:bodyPr wrap="square" rtlCol="0">
            <a:spAutoFit/>
          </a:bodyPr>
          <a:lstStyle/>
          <a:p>
            <a:pPr algn="just"/>
            <a:r>
              <a:rPr lang="pl-PL" sz="1400" dirty="0"/>
              <a:t>Prezentowane na wykładzie nr 8 obliczenia </a:t>
            </a:r>
            <a:r>
              <a:rPr lang="pl-PL" sz="1400" dirty="0" err="1"/>
              <a:t>kinetostatyczne</a:t>
            </a:r>
            <a:r>
              <a:rPr lang="pl-PL" sz="1400" dirty="0"/>
              <a:t> mechanizmów ograniczały się do przypadku, w którym siły reakcji członów (siły oddziaływania) nie uwzględniały występującego w nich tarcia. Tarcie w parach kinematycznych jest zjawiskiem niepożądanym (zmniejsza sprawność mechanizmów i powoduje zużycie) i dąży się do jego minimalizacji. Niemniej jednak pominięcie sił tarcia w obliczeniach powoduje duży błąd w stosunku do sił reakcji oraz sił równoważących występujących w rzeczywistych mechanizmach. Tarcie wpływa zarówno na moduły jak i kierunki działania sił reakcji i sił równoważących.</a:t>
            </a:r>
          </a:p>
        </p:txBody>
      </p:sp>
      <p:sp>
        <p:nvSpPr>
          <p:cNvPr id="4" name="pole tekstowe 3"/>
          <p:cNvSpPr txBox="1"/>
          <p:nvPr/>
        </p:nvSpPr>
        <p:spPr>
          <a:xfrm>
            <a:off x="6480212" y="4077072"/>
            <a:ext cx="2340260" cy="553998"/>
          </a:xfrm>
          <a:prstGeom prst="rect">
            <a:avLst/>
          </a:prstGeom>
          <a:noFill/>
        </p:spPr>
        <p:txBody>
          <a:bodyPr wrap="square" rtlCol="0">
            <a:spAutoFit/>
          </a:bodyPr>
          <a:lstStyle/>
          <a:p>
            <a:r>
              <a:rPr lang="pl-PL" sz="1000" dirty="0"/>
              <a:t>Plan sił oddziaływania członu 1 na 4 oraz siła równoważąca bez uwzględnienia tarcia</a:t>
            </a:r>
          </a:p>
        </p:txBody>
      </p:sp>
      <p:sp>
        <p:nvSpPr>
          <p:cNvPr id="7" name="pole tekstowe 6"/>
          <p:cNvSpPr txBox="1"/>
          <p:nvPr/>
        </p:nvSpPr>
        <p:spPr>
          <a:xfrm>
            <a:off x="6617531" y="5373216"/>
            <a:ext cx="2340260" cy="707886"/>
          </a:xfrm>
          <a:prstGeom prst="rect">
            <a:avLst/>
          </a:prstGeom>
          <a:noFill/>
        </p:spPr>
        <p:txBody>
          <a:bodyPr wrap="square" rtlCol="0">
            <a:spAutoFit/>
          </a:bodyPr>
          <a:lstStyle/>
          <a:p>
            <a:r>
              <a:rPr lang="pl-PL" sz="1000" dirty="0"/>
              <a:t>Plan sił oddziaływania członu 1 na 4 oraz siła równoważąca z uwzględnieniem tarcia w parze postępowej.</a:t>
            </a:r>
          </a:p>
        </p:txBody>
      </p:sp>
      <p:pic>
        <p:nvPicPr>
          <p:cNvPr id="6" name="Obraz 5">
            <a:extLst>
              <a:ext uri="{FF2B5EF4-FFF2-40B4-BE49-F238E27FC236}">
                <a16:creationId xmlns:a16="http://schemas.microsoft.com/office/drawing/2014/main" id="{0E57B85F-DECD-4966-4915-6CF394DB064D}"/>
              </a:ext>
            </a:extLst>
          </p:cNvPr>
          <p:cNvPicPr>
            <a:picLocks noChangeAspect="1"/>
          </p:cNvPicPr>
          <p:nvPr/>
        </p:nvPicPr>
        <p:blipFill>
          <a:blip r:embed="rId2"/>
          <a:stretch>
            <a:fillRect/>
          </a:stretch>
        </p:blipFill>
        <p:spPr>
          <a:xfrm>
            <a:off x="1907704" y="3636921"/>
            <a:ext cx="4181475" cy="2438400"/>
          </a:xfrm>
          <a:prstGeom prst="rect">
            <a:avLst/>
          </a:prstGeom>
        </p:spPr>
      </p:pic>
    </p:spTree>
    <p:extLst>
      <p:ext uri="{BB962C8B-B14F-4D97-AF65-F5344CB8AC3E}">
        <p14:creationId xmlns:p14="http://schemas.microsoft.com/office/powerpoint/2010/main" val="1195811228"/>
      </p:ext>
    </p:extLst>
  </p:cSld>
  <p:clrMapOvr>
    <a:masterClrMapping/>
  </p:clrMapOvr>
  <p:transition>
    <p:randomBa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Tarcie – wiadomości podstawowe</a:t>
            </a:r>
          </a:p>
        </p:txBody>
      </p:sp>
      <p:sp>
        <p:nvSpPr>
          <p:cNvPr id="4" name="pole tekstowe 3"/>
          <p:cNvSpPr txBox="1"/>
          <p:nvPr/>
        </p:nvSpPr>
        <p:spPr>
          <a:xfrm>
            <a:off x="719572" y="1952836"/>
            <a:ext cx="7128792" cy="369332"/>
          </a:xfrm>
          <a:prstGeom prst="rect">
            <a:avLst/>
          </a:prstGeom>
          <a:noFill/>
        </p:spPr>
        <p:txBody>
          <a:bodyPr wrap="square" rtlCol="0">
            <a:spAutoFit/>
          </a:bodyPr>
          <a:lstStyle/>
          <a:p>
            <a:r>
              <a:rPr lang="pl-PL" dirty="0"/>
              <a:t>Rodzaje tarcia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3798" y="2316286"/>
            <a:ext cx="3060340" cy="3647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rostokąt 2"/>
          <p:cNvSpPr/>
          <p:nvPr/>
        </p:nvSpPr>
        <p:spPr>
          <a:xfrm>
            <a:off x="4283968" y="5589240"/>
            <a:ext cx="1152128" cy="144016"/>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6" name="Łącznik prosty ze strzałką 5"/>
          <p:cNvCxnSpPr/>
          <p:nvPr/>
        </p:nvCxnSpPr>
        <p:spPr>
          <a:xfrm>
            <a:off x="5436096" y="5661248"/>
            <a:ext cx="97210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pole tekstowe 6"/>
          <p:cNvSpPr txBox="1"/>
          <p:nvPr/>
        </p:nvSpPr>
        <p:spPr>
          <a:xfrm>
            <a:off x="6480212" y="5517232"/>
            <a:ext cx="2412268" cy="830997"/>
          </a:xfrm>
          <a:prstGeom prst="rect">
            <a:avLst/>
          </a:prstGeom>
          <a:noFill/>
        </p:spPr>
        <p:txBody>
          <a:bodyPr wrap="square" rtlCol="0">
            <a:spAutoFit/>
          </a:bodyPr>
          <a:lstStyle/>
          <a:p>
            <a:r>
              <a:rPr lang="pl-PL" sz="1200" dirty="0"/>
              <a:t>W ramach tego wykładu zostaną omówione zagadnienia związane z tarciem ślizgowym suchym technicznym.</a:t>
            </a:r>
          </a:p>
        </p:txBody>
      </p:sp>
    </p:spTree>
    <p:extLst>
      <p:ext uri="{BB962C8B-B14F-4D97-AF65-F5344CB8AC3E}">
        <p14:creationId xmlns:p14="http://schemas.microsoft.com/office/powerpoint/2010/main" val="1116520642"/>
      </p:ext>
    </p:extLst>
  </p:cSld>
  <p:clrMapOvr>
    <a:masterClrMapping/>
  </p:clrMapOvr>
  <p:transition>
    <p:randomBa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Tarcie – wiadomości podstawowe</a:t>
            </a:r>
          </a:p>
        </p:txBody>
      </p:sp>
      <p:sp>
        <p:nvSpPr>
          <p:cNvPr id="4" name="pole tekstowe 3"/>
          <p:cNvSpPr txBox="1"/>
          <p:nvPr/>
        </p:nvSpPr>
        <p:spPr>
          <a:xfrm>
            <a:off x="719572" y="1952836"/>
            <a:ext cx="7128792" cy="2862322"/>
          </a:xfrm>
          <a:prstGeom prst="rect">
            <a:avLst/>
          </a:prstGeom>
          <a:noFill/>
        </p:spPr>
        <p:txBody>
          <a:bodyPr wrap="square" rtlCol="0">
            <a:spAutoFit/>
          </a:bodyPr>
          <a:lstStyle/>
          <a:p>
            <a:r>
              <a:rPr lang="pl-PL" dirty="0"/>
              <a:t>Tarcie suche techniczne jest zjawiskiem typu fizyko-chemicznego towarzyszące ruchowi względnemu dwóch ciał będących ze sobą </a:t>
            </a:r>
            <a:br>
              <a:rPr lang="pl-PL" dirty="0"/>
            </a:br>
            <a:r>
              <a:rPr lang="pl-PL" dirty="0"/>
              <a:t>w kontakcie. Siła tarcia (siła oporu) przeciwstawiająca się ruchowi zależy od wielu czynników, do których należą:</a:t>
            </a:r>
          </a:p>
          <a:p>
            <a:pPr marL="285750" indent="-285750">
              <a:buFont typeface="Arial" panose="020B0604020202020204" pitchFamily="34" charset="0"/>
              <a:buChar char="•"/>
            </a:pPr>
            <a:r>
              <a:rPr lang="pl-PL" dirty="0"/>
              <a:t>rodzaj stykających się materiałów,</a:t>
            </a:r>
          </a:p>
          <a:p>
            <a:pPr marL="285750" indent="-285750">
              <a:buFont typeface="Arial" panose="020B0604020202020204" pitchFamily="34" charset="0"/>
              <a:buChar char="•"/>
            </a:pPr>
            <a:r>
              <a:rPr lang="pl-PL" dirty="0"/>
              <a:t>stan powierzchni (chropowatość, sposób obróbki, stopień utlenienia)</a:t>
            </a:r>
          </a:p>
          <a:p>
            <a:pPr marL="285750" indent="-285750">
              <a:buFont typeface="Arial" panose="020B0604020202020204" pitchFamily="34" charset="0"/>
              <a:buChar char="•"/>
            </a:pPr>
            <a:r>
              <a:rPr lang="pl-PL" dirty="0"/>
              <a:t>temperatura</a:t>
            </a:r>
          </a:p>
          <a:p>
            <a:pPr marL="285750" indent="-285750">
              <a:buFont typeface="Arial" panose="020B0604020202020204" pitchFamily="34" charset="0"/>
              <a:buChar char="•"/>
            </a:pPr>
            <a:r>
              <a:rPr lang="pl-PL" dirty="0"/>
              <a:t>prędkość</a:t>
            </a:r>
          </a:p>
          <a:p>
            <a:pPr marL="285750" indent="-285750">
              <a:buFont typeface="Arial" panose="020B0604020202020204" pitchFamily="34" charset="0"/>
              <a:buChar char="•"/>
            </a:pPr>
            <a:r>
              <a:rPr lang="pl-PL" dirty="0"/>
              <a:t>nacisk jednostkowy</a:t>
            </a:r>
          </a:p>
        </p:txBody>
      </p:sp>
    </p:spTree>
    <p:extLst>
      <p:ext uri="{BB962C8B-B14F-4D97-AF65-F5344CB8AC3E}">
        <p14:creationId xmlns:p14="http://schemas.microsoft.com/office/powerpoint/2010/main" val="4062499273"/>
      </p:ext>
    </p:extLst>
  </p:cSld>
  <p:clrMapOvr>
    <a:masterClrMapping/>
  </p:clrMapOvr>
  <p:transition>
    <p:randomBa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Tarcie – wiadomości podstawowe</a:t>
            </a:r>
          </a:p>
        </p:txBody>
      </p:sp>
      <p:sp>
        <p:nvSpPr>
          <p:cNvPr id="3" name="pole tekstowe 2"/>
          <p:cNvSpPr txBox="1"/>
          <p:nvPr/>
        </p:nvSpPr>
        <p:spPr>
          <a:xfrm>
            <a:off x="755576" y="1952836"/>
            <a:ext cx="4824536" cy="369332"/>
          </a:xfrm>
          <a:prstGeom prst="rect">
            <a:avLst/>
          </a:prstGeom>
          <a:noFill/>
        </p:spPr>
        <p:txBody>
          <a:bodyPr wrap="square" rtlCol="0">
            <a:spAutoFit/>
          </a:bodyPr>
          <a:lstStyle/>
          <a:p>
            <a:r>
              <a:rPr lang="pl-PL" dirty="0"/>
              <a:t>Zależności funkcyjne współczynnika tarcia</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230978"/>
            <a:ext cx="3027814" cy="1614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79" y="3451814"/>
            <a:ext cx="2707821" cy="1453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2768" y="3511859"/>
            <a:ext cx="2365716" cy="1393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5488354"/>
      </p:ext>
    </p:extLst>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Tarcie – wiadomości podstawowe</a:t>
            </a:r>
          </a:p>
        </p:txBody>
      </p:sp>
      <p:sp>
        <p:nvSpPr>
          <p:cNvPr id="4" name="pole tekstowe 3"/>
          <p:cNvSpPr txBox="1"/>
          <p:nvPr/>
        </p:nvSpPr>
        <p:spPr>
          <a:xfrm>
            <a:off x="719572" y="1952836"/>
            <a:ext cx="7128792" cy="830997"/>
          </a:xfrm>
          <a:prstGeom prst="rect">
            <a:avLst/>
          </a:prstGeom>
          <a:noFill/>
        </p:spPr>
        <p:txBody>
          <a:bodyPr wrap="square" rtlCol="0">
            <a:spAutoFit/>
          </a:bodyPr>
          <a:lstStyle/>
          <a:p>
            <a:r>
              <a:rPr lang="pl-PL" sz="1600" dirty="0"/>
              <a:t>Zgodnie z obowiązującym prawem Colomba-</a:t>
            </a:r>
            <a:r>
              <a:rPr lang="pl-PL" sz="1600" dirty="0" err="1"/>
              <a:t>Amontosa</a:t>
            </a:r>
            <a:endParaRPr lang="pl-PL" sz="1600" dirty="0"/>
          </a:p>
          <a:p>
            <a:r>
              <a:rPr lang="pl-PL" sz="1600" dirty="0"/>
              <a:t>siłę tarcia dwóch ciął stykających się ze sobą i będących w ruchu względnym można przedstawić w postaci: </a:t>
            </a:r>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17399"/>
          <a:stretch/>
        </p:blipFill>
        <p:spPr bwMode="auto">
          <a:xfrm>
            <a:off x="1391957" y="3969060"/>
            <a:ext cx="4000843"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ole tekstowe 2"/>
          <p:cNvSpPr txBox="1"/>
          <p:nvPr/>
        </p:nvSpPr>
        <p:spPr>
          <a:xfrm>
            <a:off x="3803935" y="3319369"/>
            <a:ext cx="1152128" cy="369332"/>
          </a:xfrm>
          <a:prstGeom prst="rect">
            <a:avLst/>
          </a:prstGeom>
          <a:noFill/>
          <a:ln>
            <a:solidFill>
              <a:srgbClr val="C00000"/>
            </a:solidFill>
          </a:ln>
        </p:spPr>
        <p:txBody>
          <a:bodyPr wrap="square" rtlCol="0">
            <a:spAutoFit/>
          </a:bodyPr>
          <a:lstStyle/>
          <a:p>
            <a:r>
              <a:rPr lang="pl-PL" i="1" dirty="0"/>
              <a:t>T</a:t>
            </a:r>
            <a:r>
              <a:rPr lang="pl-PL" i="1" baseline="-25000" dirty="0"/>
              <a:t>ij</a:t>
            </a:r>
            <a:r>
              <a:rPr lang="pl-PL" i="1" dirty="0"/>
              <a:t>=µ·Q</a:t>
            </a:r>
          </a:p>
        </p:txBody>
      </p:sp>
      <p:sp>
        <p:nvSpPr>
          <p:cNvPr id="7" name="pole tekstowe 6"/>
          <p:cNvSpPr txBox="1"/>
          <p:nvPr/>
        </p:nvSpPr>
        <p:spPr>
          <a:xfrm>
            <a:off x="6012160" y="3825044"/>
            <a:ext cx="2916324" cy="1015663"/>
          </a:xfrm>
          <a:prstGeom prst="rect">
            <a:avLst/>
          </a:prstGeom>
          <a:noFill/>
        </p:spPr>
        <p:txBody>
          <a:bodyPr wrap="square" rtlCol="0">
            <a:spAutoFit/>
          </a:bodyPr>
          <a:lstStyle/>
          <a:p>
            <a:r>
              <a:rPr lang="pl-PL" sz="1200" dirty="0"/>
              <a:t>gdzie:</a:t>
            </a:r>
          </a:p>
          <a:p>
            <a:endParaRPr lang="pl-PL" sz="1200" dirty="0"/>
          </a:p>
          <a:p>
            <a:r>
              <a:rPr lang="pl-PL" sz="1200" i="1" dirty="0"/>
              <a:t>T</a:t>
            </a:r>
            <a:r>
              <a:rPr lang="pl-PL" sz="1200" i="1" baseline="-25000" dirty="0"/>
              <a:t>ij</a:t>
            </a:r>
            <a:r>
              <a:rPr lang="pl-PL" sz="1200" baseline="-25000" dirty="0"/>
              <a:t> </a:t>
            </a:r>
            <a:r>
              <a:rPr lang="pl-PL" sz="1200" dirty="0"/>
              <a:t>– siła tarcia</a:t>
            </a:r>
          </a:p>
          <a:p>
            <a:r>
              <a:rPr lang="pl-PL" sz="1200" i="1" dirty="0"/>
              <a:t>Q</a:t>
            </a:r>
            <a:r>
              <a:rPr lang="pl-PL" sz="1200" dirty="0"/>
              <a:t> – siła normalna do powierzchni styku</a:t>
            </a:r>
          </a:p>
          <a:p>
            <a:r>
              <a:rPr lang="pl-PL" sz="1200" i="1" dirty="0"/>
              <a:t>µ</a:t>
            </a:r>
            <a:r>
              <a:rPr lang="pl-PL" sz="1200" dirty="0"/>
              <a:t> - współczynnik tarcia pary ciernej </a:t>
            </a:r>
          </a:p>
        </p:txBody>
      </p:sp>
    </p:spTree>
    <p:extLst>
      <p:ext uri="{BB962C8B-B14F-4D97-AF65-F5344CB8AC3E}">
        <p14:creationId xmlns:p14="http://schemas.microsoft.com/office/powerpoint/2010/main" val="2758535399"/>
      </p:ext>
    </p:extLst>
  </p:cSld>
  <p:clrMapOvr>
    <a:masterClrMapping/>
  </p:clrMapOvr>
  <p:transition>
    <p:randomBa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Siły oddziaływania z uwzględnieniem tarcia</a:t>
            </a:r>
          </a:p>
        </p:txBody>
      </p:sp>
      <p:sp>
        <p:nvSpPr>
          <p:cNvPr id="3" name="pole tekstowe 2"/>
          <p:cNvSpPr txBox="1"/>
          <p:nvPr/>
        </p:nvSpPr>
        <p:spPr>
          <a:xfrm>
            <a:off x="755576" y="1952836"/>
            <a:ext cx="7704856" cy="646331"/>
          </a:xfrm>
          <a:prstGeom prst="rect">
            <a:avLst/>
          </a:prstGeom>
          <a:noFill/>
        </p:spPr>
        <p:txBody>
          <a:bodyPr wrap="square" rtlCol="0">
            <a:spAutoFit/>
          </a:bodyPr>
          <a:lstStyle/>
          <a:p>
            <a:pPr algn="just"/>
            <a:r>
              <a:rPr lang="pl-PL" sz="1200" dirty="0"/>
              <a:t>Rozważmy przypadek ruchu dwóch członów mechanizmu; ruchomego (1) oraz nieruchomej podpory (2). Jeżeli układ członów obciążymy siłą prostopadle skierowaną do płaszczyzny styku to wywołamy siły oddziaływania </a:t>
            </a:r>
            <a:br>
              <a:rPr lang="pl-PL" sz="1200" dirty="0"/>
            </a:br>
            <a:r>
              <a:rPr lang="pl-PL" sz="1200" dirty="0"/>
              <a:t>w tych członach tj. siłę </a:t>
            </a:r>
            <a:r>
              <a:rPr lang="pl-PL" sz="1200" i="1" dirty="0"/>
              <a:t>P</a:t>
            </a:r>
            <a:r>
              <a:rPr lang="pl-PL" sz="1200" i="1" baseline="-25000" dirty="0"/>
              <a:t>12</a:t>
            </a:r>
            <a:r>
              <a:rPr lang="pl-PL" sz="1200" dirty="0"/>
              <a:t> obciążającą człon 2 oraz siłę </a:t>
            </a:r>
            <a:r>
              <a:rPr lang="pl-PL" sz="1200" i="1" dirty="0"/>
              <a:t>P</a:t>
            </a:r>
            <a:r>
              <a:rPr lang="pl-PL" sz="1200" i="1" baseline="-25000" dirty="0"/>
              <a:t>21</a:t>
            </a:r>
            <a:r>
              <a:rPr lang="pl-PL" sz="1200" dirty="0"/>
              <a:t> obciążającą człon 1.   </a:t>
            </a:r>
          </a:p>
        </p:txBody>
      </p:sp>
      <p:sp>
        <p:nvSpPr>
          <p:cNvPr id="4" name="Prostokąt 3"/>
          <p:cNvSpPr/>
          <p:nvPr/>
        </p:nvSpPr>
        <p:spPr>
          <a:xfrm>
            <a:off x="1427722" y="2761185"/>
            <a:ext cx="1440160" cy="61206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6" name="Łącznik prostoliniowy 5"/>
          <p:cNvCxnSpPr/>
          <p:nvPr/>
        </p:nvCxnSpPr>
        <p:spPr>
          <a:xfrm>
            <a:off x="779650" y="3409257"/>
            <a:ext cx="2700300" cy="0"/>
          </a:xfrm>
          <a:prstGeom prst="line">
            <a:avLst/>
          </a:prstGeom>
          <a:ln w="158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 name="Łącznik prosty ze strzałką 7"/>
          <p:cNvCxnSpPr>
            <a:stCxn id="4" idx="0"/>
          </p:cNvCxnSpPr>
          <p:nvPr/>
        </p:nvCxnSpPr>
        <p:spPr>
          <a:xfrm>
            <a:off x="2147802" y="2761185"/>
            <a:ext cx="1" cy="54006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11" name="Łącznik prostoliniowy 10"/>
          <p:cNvCxnSpPr/>
          <p:nvPr/>
        </p:nvCxnSpPr>
        <p:spPr>
          <a:xfrm flipV="1">
            <a:off x="779650" y="340925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 name="Łącznik prostoliniowy 14"/>
          <p:cNvCxnSpPr/>
          <p:nvPr/>
        </p:nvCxnSpPr>
        <p:spPr>
          <a:xfrm flipV="1">
            <a:off x="934287" y="340925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Łącznik prostoliniowy 15"/>
          <p:cNvCxnSpPr/>
          <p:nvPr/>
        </p:nvCxnSpPr>
        <p:spPr>
          <a:xfrm flipV="1">
            <a:off x="1118966" y="340367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 name="Łącznik prostoliniowy 16"/>
          <p:cNvCxnSpPr/>
          <p:nvPr/>
        </p:nvCxnSpPr>
        <p:spPr>
          <a:xfrm flipV="1">
            <a:off x="1273603" y="340367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 name="Łącznik prostoliniowy 17"/>
          <p:cNvCxnSpPr/>
          <p:nvPr/>
        </p:nvCxnSpPr>
        <p:spPr>
          <a:xfrm flipV="1">
            <a:off x="1434494" y="3414838"/>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9" name="Łącznik prostoliniowy 18"/>
          <p:cNvCxnSpPr/>
          <p:nvPr/>
        </p:nvCxnSpPr>
        <p:spPr>
          <a:xfrm flipV="1">
            <a:off x="1589131" y="3414838"/>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0" name="Łącznik prostoliniowy 19"/>
          <p:cNvCxnSpPr/>
          <p:nvPr/>
        </p:nvCxnSpPr>
        <p:spPr>
          <a:xfrm flipV="1">
            <a:off x="1773810" y="340925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1" name="Łącznik prostoliniowy 20"/>
          <p:cNvCxnSpPr/>
          <p:nvPr/>
        </p:nvCxnSpPr>
        <p:spPr>
          <a:xfrm flipV="1">
            <a:off x="1928447" y="340925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2" name="Łącznik prostoliniowy 21"/>
          <p:cNvCxnSpPr/>
          <p:nvPr/>
        </p:nvCxnSpPr>
        <p:spPr>
          <a:xfrm flipV="1">
            <a:off x="2079741" y="340925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3" name="Łącznik prostoliniowy 22"/>
          <p:cNvCxnSpPr/>
          <p:nvPr/>
        </p:nvCxnSpPr>
        <p:spPr>
          <a:xfrm flipV="1">
            <a:off x="2234378" y="340925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4" name="Łącznik prostoliniowy 23"/>
          <p:cNvCxnSpPr/>
          <p:nvPr/>
        </p:nvCxnSpPr>
        <p:spPr>
          <a:xfrm flipV="1">
            <a:off x="2419057" y="340367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Łącznik prostoliniowy 24"/>
          <p:cNvCxnSpPr/>
          <p:nvPr/>
        </p:nvCxnSpPr>
        <p:spPr>
          <a:xfrm flipV="1">
            <a:off x="2573694" y="340367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6" name="Łącznik prostoliniowy 25"/>
          <p:cNvCxnSpPr/>
          <p:nvPr/>
        </p:nvCxnSpPr>
        <p:spPr>
          <a:xfrm flipV="1">
            <a:off x="2734585" y="3414838"/>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7" name="Łącznik prostoliniowy 26"/>
          <p:cNvCxnSpPr/>
          <p:nvPr/>
        </p:nvCxnSpPr>
        <p:spPr>
          <a:xfrm flipV="1">
            <a:off x="2889222" y="3414838"/>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 name="Łącznik prostoliniowy 27"/>
          <p:cNvCxnSpPr/>
          <p:nvPr/>
        </p:nvCxnSpPr>
        <p:spPr>
          <a:xfrm flipV="1">
            <a:off x="3073901" y="340925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9" name="Łącznik prostoliniowy 28"/>
          <p:cNvCxnSpPr/>
          <p:nvPr/>
        </p:nvCxnSpPr>
        <p:spPr>
          <a:xfrm flipV="1">
            <a:off x="3228538" y="340925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12" name="pole tekstowe 11"/>
          <p:cNvSpPr txBox="1"/>
          <p:nvPr/>
        </p:nvSpPr>
        <p:spPr>
          <a:xfrm>
            <a:off x="1578510" y="2905201"/>
            <a:ext cx="82629" cy="276999"/>
          </a:xfrm>
          <a:prstGeom prst="rect">
            <a:avLst/>
          </a:prstGeom>
          <a:noFill/>
        </p:spPr>
        <p:txBody>
          <a:bodyPr wrap="square" rtlCol="0">
            <a:spAutoFit/>
          </a:bodyPr>
          <a:lstStyle/>
          <a:p>
            <a:r>
              <a:rPr lang="pl-PL" sz="1200" dirty="0"/>
              <a:t>1</a:t>
            </a:r>
          </a:p>
        </p:txBody>
      </p:sp>
      <p:sp>
        <p:nvSpPr>
          <p:cNvPr id="31" name="pole tekstowe 30"/>
          <p:cNvSpPr txBox="1"/>
          <p:nvPr/>
        </p:nvSpPr>
        <p:spPr>
          <a:xfrm>
            <a:off x="1022883" y="3504848"/>
            <a:ext cx="82629" cy="276999"/>
          </a:xfrm>
          <a:prstGeom prst="rect">
            <a:avLst/>
          </a:prstGeom>
          <a:noFill/>
        </p:spPr>
        <p:txBody>
          <a:bodyPr wrap="square" rtlCol="0">
            <a:spAutoFit/>
          </a:bodyPr>
          <a:lstStyle/>
          <a:p>
            <a:r>
              <a:rPr lang="pl-PL" sz="1200" dirty="0"/>
              <a:t>2</a:t>
            </a:r>
          </a:p>
        </p:txBody>
      </p:sp>
      <p:sp>
        <p:nvSpPr>
          <p:cNvPr id="32" name="pole tekstowe 31"/>
          <p:cNvSpPr txBox="1"/>
          <p:nvPr/>
        </p:nvSpPr>
        <p:spPr>
          <a:xfrm>
            <a:off x="2106861" y="2754216"/>
            <a:ext cx="572215" cy="276999"/>
          </a:xfrm>
          <a:prstGeom prst="rect">
            <a:avLst/>
          </a:prstGeom>
          <a:noFill/>
        </p:spPr>
        <p:txBody>
          <a:bodyPr wrap="square" rtlCol="0">
            <a:spAutoFit/>
          </a:bodyPr>
          <a:lstStyle/>
          <a:p>
            <a:r>
              <a:rPr lang="pl-PL" sz="1200" dirty="0"/>
              <a:t>P</a:t>
            </a:r>
            <a:r>
              <a:rPr lang="pl-PL" sz="1200" baseline="-25000" dirty="0"/>
              <a:t>12</a:t>
            </a:r>
          </a:p>
        </p:txBody>
      </p:sp>
      <p:cxnSp>
        <p:nvCxnSpPr>
          <p:cNvPr id="36" name="Łącznik prosty ze strzałką 35"/>
          <p:cNvCxnSpPr/>
          <p:nvPr/>
        </p:nvCxnSpPr>
        <p:spPr>
          <a:xfrm flipH="1" flipV="1">
            <a:off x="2148021" y="3437705"/>
            <a:ext cx="3728" cy="578168"/>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39" name="pole tekstowe 38"/>
          <p:cNvSpPr txBox="1"/>
          <p:nvPr/>
        </p:nvSpPr>
        <p:spPr>
          <a:xfrm>
            <a:off x="2276965" y="3841305"/>
            <a:ext cx="572215" cy="276999"/>
          </a:xfrm>
          <a:prstGeom prst="rect">
            <a:avLst/>
          </a:prstGeom>
          <a:noFill/>
        </p:spPr>
        <p:txBody>
          <a:bodyPr wrap="square" rtlCol="0">
            <a:spAutoFit/>
          </a:bodyPr>
          <a:lstStyle/>
          <a:p>
            <a:r>
              <a:rPr lang="pl-PL" sz="1200" dirty="0"/>
              <a:t>P</a:t>
            </a:r>
            <a:r>
              <a:rPr lang="pl-PL" sz="1200" baseline="-25000" dirty="0"/>
              <a:t>21</a:t>
            </a:r>
          </a:p>
        </p:txBody>
      </p:sp>
      <p:sp>
        <p:nvSpPr>
          <p:cNvPr id="40" name="pole tekstowe 39"/>
          <p:cNvSpPr txBox="1"/>
          <p:nvPr/>
        </p:nvSpPr>
        <p:spPr>
          <a:xfrm>
            <a:off x="4865541" y="2726922"/>
            <a:ext cx="3996444" cy="646331"/>
          </a:xfrm>
          <a:prstGeom prst="rect">
            <a:avLst/>
          </a:prstGeom>
          <a:noFill/>
        </p:spPr>
        <p:txBody>
          <a:bodyPr wrap="square" rtlCol="0">
            <a:spAutoFit/>
          </a:bodyPr>
          <a:lstStyle/>
          <a:p>
            <a:pPr algn="just"/>
            <a:r>
              <a:rPr lang="pl-PL" sz="1200" dirty="0"/>
              <a:t>Oznaczmy ruch członu 1 względem członu 2 w prawą stronę jako </a:t>
            </a:r>
            <a:r>
              <a:rPr lang="pl-PL" sz="1200" i="1" dirty="0"/>
              <a:t>v</a:t>
            </a:r>
            <a:r>
              <a:rPr lang="pl-PL" sz="1200" i="1" baseline="-25000" dirty="0"/>
              <a:t>12</a:t>
            </a:r>
            <a:r>
              <a:rPr lang="pl-PL" sz="1200" dirty="0"/>
              <a:t> oraz przeciwnie skierowaną prędkość członu 2 względem 1 jako </a:t>
            </a:r>
            <a:r>
              <a:rPr lang="pl-PL" sz="1200" i="1" dirty="0"/>
              <a:t>v</a:t>
            </a:r>
            <a:r>
              <a:rPr lang="pl-PL" sz="1200" i="1" baseline="-25000" dirty="0"/>
              <a:t>21</a:t>
            </a:r>
            <a:r>
              <a:rPr lang="pl-PL" sz="1200" dirty="0"/>
              <a:t>.</a:t>
            </a:r>
          </a:p>
        </p:txBody>
      </p:sp>
      <p:sp>
        <p:nvSpPr>
          <p:cNvPr id="41" name="Prostokąt 40"/>
          <p:cNvSpPr/>
          <p:nvPr/>
        </p:nvSpPr>
        <p:spPr>
          <a:xfrm>
            <a:off x="6472010" y="3909602"/>
            <a:ext cx="1440160" cy="61206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42" name="Łącznik prostoliniowy 41"/>
          <p:cNvCxnSpPr/>
          <p:nvPr/>
        </p:nvCxnSpPr>
        <p:spPr>
          <a:xfrm>
            <a:off x="5823938" y="4557674"/>
            <a:ext cx="2700300" cy="0"/>
          </a:xfrm>
          <a:prstGeom prst="line">
            <a:avLst/>
          </a:prstGeom>
          <a:ln w="158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3" name="Łącznik prosty ze strzałką 42"/>
          <p:cNvCxnSpPr>
            <a:stCxn id="41" idx="0"/>
          </p:cNvCxnSpPr>
          <p:nvPr/>
        </p:nvCxnSpPr>
        <p:spPr>
          <a:xfrm>
            <a:off x="7192090" y="3909602"/>
            <a:ext cx="0" cy="54006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44" name="Łącznik prostoliniowy 43"/>
          <p:cNvCxnSpPr/>
          <p:nvPr/>
        </p:nvCxnSpPr>
        <p:spPr>
          <a:xfrm flipV="1">
            <a:off x="5823938" y="4557674"/>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5" name="Łącznik prostoliniowy 44"/>
          <p:cNvCxnSpPr/>
          <p:nvPr/>
        </p:nvCxnSpPr>
        <p:spPr>
          <a:xfrm flipV="1">
            <a:off x="5978575" y="4557674"/>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6" name="Łącznik prostoliniowy 45"/>
          <p:cNvCxnSpPr/>
          <p:nvPr/>
        </p:nvCxnSpPr>
        <p:spPr>
          <a:xfrm flipV="1">
            <a:off x="6163254" y="4552093"/>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7" name="Łącznik prostoliniowy 46"/>
          <p:cNvCxnSpPr/>
          <p:nvPr/>
        </p:nvCxnSpPr>
        <p:spPr>
          <a:xfrm flipV="1">
            <a:off x="6317891" y="4552093"/>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8" name="Łącznik prostoliniowy 47"/>
          <p:cNvCxnSpPr/>
          <p:nvPr/>
        </p:nvCxnSpPr>
        <p:spPr>
          <a:xfrm flipV="1">
            <a:off x="6478782" y="4563255"/>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9" name="Łącznik prostoliniowy 48"/>
          <p:cNvCxnSpPr/>
          <p:nvPr/>
        </p:nvCxnSpPr>
        <p:spPr>
          <a:xfrm flipV="1">
            <a:off x="6633419" y="4563255"/>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0" name="Łącznik prostoliniowy 49"/>
          <p:cNvCxnSpPr/>
          <p:nvPr/>
        </p:nvCxnSpPr>
        <p:spPr>
          <a:xfrm flipV="1">
            <a:off x="6818098" y="4557674"/>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1" name="Łącznik prostoliniowy 50"/>
          <p:cNvCxnSpPr/>
          <p:nvPr/>
        </p:nvCxnSpPr>
        <p:spPr>
          <a:xfrm flipV="1">
            <a:off x="6972735" y="4557674"/>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2" name="Łącznik prostoliniowy 51"/>
          <p:cNvCxnSpPr/>
          <p:nvPr/>
        </p:nvCxnSpPr>
        <p:spPr>
          <a:xfrm flipV="1">
            <a:off x="7124029" y="4557674"/>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3" name="Łącznik prostoliniowy 52"/>
          <p:cNvCxnSpPr/>
          <p:nvPr/>
        </p:nvCxnSpPr>
        <p:spPr>
          <a:xfrm flipV="1">
            <a:off x="7278666" y="4557674"/>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4" name="Łącznik prostoliniowy 53"/>
          <p:cNvCxnSpPr/>
          <p:nvPr/>
        </p:nvCxnSpPr>
        <p:spPr>
          <a:xfrm flipV="1">
            <a:off x="7463345" y="4552093"/>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5" name="Łącznik prostoliniowy 54"/>
          <p:cNvCxnSpPr/>
          <p:nvPr/>
        </p:nvCxnSpPr>
        <p:spPr>
          <a:xfrm flipV="1">
            <a:off x="7617982" y="4552093"/>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6" name="Łącznik prostoliniowy 55"/>
          <p:cNvCxnSpPr/>
          <p:nvPr/>
        </p:nvCxnSpPr>
        <p:spPr>
          <a:xfrm flipV="1">
            <a:off x="7778873" y="4563255"/>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7" name="Łącznik prostoliniowy 56"/>
          <p:cNvCxnSpPr/>
          <p:nvPr/>
        </p:nvCxnSpPr>
        <p:spPr>
          <a:xfrm flipV="1">
            <a:off x="7933510" y="4563255"/>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8" name="Łącznik prostoliniowy 57"/>
          <p:cNvCxnSpPr/>
          <p:nvPr/>
        </p:nvCxnSpPr>
        <p:spPr>
          <a:xfrm flipV="1">
            <a:off x="8118189" y="4557674"/>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9" name="Łącznik prostoliniowy 58"/>
          <p:cNvCxnSpPr/>
          <p:nvPr/>
        </p:nvCxnSpPr>
        <p:spPr>
          <a:xfrm flipV="1">
            <a:off x="8272826" y="4557674"/>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0" name="pole tekstowe 59"/>
          <p:cNvSpPr txBox="1"/>
          <p:nvPr/>
        </p:nvSpPr>
        <p:spPr>
          <a:xfrm>
            <a:off x="6622798" y="4053618"/>
            <a:ext cx="82629" cy="276999"/>
          </a:xfrm>
          <a:prstGeom prst="rect">
            <a:avLst/>
          </a:prstGeom>
          <a:noFill/>
        </p:spPr>
        <p:txBody>
          <a:bodyPr wrap="square" rtlCol="0">
            <a:spAutoFit/>
          </a:bodyPr>
          <a:lstStyle/>
          <a:p>
            <a:r>
              <a:rPr lang="pl-PL" sz="1200" dirty="0"/>
              <a:t>1</a:t>
            </a:r>
          </a:p>
        </p:txBody>
      </p:sp>
      <p:sp>
        <p:nvSpPr>
          <p:cNvPr id="61" name="pole tekstowe 60"/>
          <p:cNvSpPr txBox="1"/>
          <p:nvPr/>
        </p:nvSpPr>
        <p:spPr>
          <a:xfrm>
            <a:off x="6067171" y="4653265"/>
            <a:ext cx="82629" cy="276999"/>
          </a:xfrm>
          <a:prstGeom prst="rect">
            <a:avLst/>
          </a:prstGeom>
          <a:noFill/>
        </p:spPr>
        <p:txBody>
          <a:bodyPr wrap="square" rtlCol="0">
            <a:spAutoFit/>
          </a:bodyPr>
          <a:lstStyle/>
          <a:p>
            <a:r>
              <a:rPr lang="pl-PL" sz="1200" dirty="0"/>
              <a:t>2</a:t>
            </a:r>
          </a:p>
        </p:txBody>
      </p:sp>
      <p:sp>
        <p:nvSpPr>
          <p:cNvPr id="62" name="pole tekstowe 61"/>
          <p:cNvSpPr txBox="1"/>
          <p:nvPr/>
        </p:nvSpPr>
        <p:spPr>
          <a:xfrm>
            <a:off x="7249245" y="3915118"/>
            <a:ext cx="572215" cy="276999"/>
          </a:xfrm>
          <a:prstGeom prst="rect">
            <a:avLst/>
          </a:prstGeom>
          <a:noFill/>
        </p:spPr>
        <p:txBody>
          <a:bodyPr wrap="square" rtlCol="0">
            <a:spAutoFit/>
          </a:bodyPr>
          <a:lstStyle/>
          <a:p>
            <a:r>
              <a:rPr lang="pl-PL" sz="1200" dirty="0"/>
              <a:t>P</a:t>
            </a:r>
            <a:r>
              <a:rPr lang="pl-PL" sz="1200" baseline="-25000" dirty="0"/>
              <a:t>12</a:t>
            </a:r>
          </a:p>
        </p:txBody>
      </p:sp>
      <p:cxnSp>
        <p:nvCxnSpPr>
          <p:cNvPr id="63" name="Łącznik prosty ze strzałką 62"/>
          <p:cNvCxnSpPr/>
          <p:nvPr/>
        </p:nvCxnSpPr>
        <p:spPr>
          <a:xfrm>
            <a:off x="8118189" y="3700258"/>
            <a:ext cx="694081" cy="0"/>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4" name="pole tekstowe 63"/>
          <p:cNvSpPr txBox="1"/>
          <p:nvPr/>
        </p:nvSpPr>
        <p:spPr>
          <a:xfrm>
            <a:off x="8213877" y="3416457"/>
            <a:ext cx="572215" cy="276999"/>
          </a:xfrm>
          <a:prstGeom prst="rect">
            <a:avLst/>
          </a:prstGeom>
          <a:noFill/>
        </p:spPr>
        <p:txBody>
          <a:bodyPr wrap="square" rtlCol="0">
            <a:spAutoFit/>
          </a:bodyPr>
          <a:lstStyle/>
          <a:p>
            <a:r>
              <a:rPr lang="pl-PL" sz="1200" dirty="0"/>
              <a:t>v</a:t>
            </a:r>
            <a:r>
              <a:rPr lang="pl-PL" sz="1200" baseline="-25000" dirty="0"/>
              <a:t>12</a:t>
            </a:r>
          </a:p>
        </p:txBody>
      </p:sp>
      <p:cxnSp>
        <p:nvCxnSpPr>
          <p:cNvPr id="65" name="Łącznik prosty ze strzałką 64"/>
          <p:cNvCxnSpPr/>
          <p:nvPr/>
        </p:nvCxnSpPr>
        <p:spPr>
          <a:xfrm flipH="1" flipV="1">
            <a:off x="7192309" y="4586123"/>
            <a:ext cx="3728" cy="542098"/>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66" name="pole tekstowe 65"/>
          <p:cNvSpPr txBox="1"/>
          <p:nvPr/>
        </p:nvSpPr>
        <p:spPr>
          <a:xfrm>
            <a:off x="7273512" y="4870782"/>
            <a:ext cx="572215" cy="276999"/>
          </a:xfrm>
          <a:prstGeom prst="rect">
            <a:avLst/>
          </a:prstGeom>
          <a:noFill/>
        </p:spPr>
        <p:txBody>
          <a:bodyPr wrap="square" rtlCol="0">
            <a:spAutoFit/>
          </a:bodyPr>
          <a:lstStyle/>
          <a:p>
            <a:r>
              <a:rPr lang="pl-PL" sz="1200" dirty="0"/>
              <a:t>P</a:t>
            </a:r>
            <a:r>
              <a:rPr lang="pl-PL" sz="1200" baseline="-25000" dirty="0"/>
              <a:t>21</a:t>
            </a:r>
          </a:p>
        </p:txBody>
      </p:sp>
      <p:cxnSp>
        <p:nvCxnSpPr>
          <p:cNvPr id="67" name="Łącznik prosty ze strzałką 66"/>
          <p:cNvCxnSpPr/>
          <p:nvPr/>
        </p:nvCxnSpPr>
        <p:spPr>
          <a:xfrm flipH="1">
            <a:off x="6158469" y="5170037"/>
            <a:ext cx="709795" cy="0"/>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8" name="pole tekstowe 67"/>
          <p:cNvSpPr txBox="1"/>
          <p:nvPr/>
        </p:nvSpPr>
        <p:spPr>
          <a:xfrm>
            <a:off x="6291548" y="4901620"/>
            <a:ext cx="572215" cy="276999"/>
          </a:xfrm>
          <a:prstGeom prst="rect">
            <a:avLst/>
          </a:prstGeom>
          <a:noFill/>
        </p:spPr>
        <p:txBody>
          <a:bodyPr wrap="square" rtlCol="0">
            <a:spAutoFit/>
          </a:bodyPr>
          <a:lstStyle/>
          <a:p>
            <a:r>
              <a:rPr lang="pl-PL" sz="1200" dirty="0"/>
              <a:t>v</a:t>
            </a:r>
            <a:r>
              <a:rPr lang="pl-PL" sz="1200" baseline="-25000" dirty="0"/>
              <a:t>21</a:t>
            </a:r>
          </a:p>
        </p:txBody>
      </p:sp>
      <p:sp>
        <p:nvSpPr>
          <p:cNvPr id="72" name="pole tekstowe 71"/>
          <p:cNvSpPr txBox="1"/>
          <p:nvPr/>
        </p:nvSpPr>
        <p:spPr>
          <a:xfrm>
            <a:off x="520430" y="4324518"/>
            <a:ext cx="4511730" cy="646331"/>
          </a:xfrm>
          <a:prstGeom prst="rect">
            <a:avLst/>
          </a:prstGeom>
          <a:noFill/>
        </p:spPr>
        <p:txBody>
          <a:bodyPr wrap="square" rtlCol="0">
            <a:spAutoFit/>
          </a:bodyPr>
          <a:lstStyle/>
          <a:p>
            <a:pPr algn="just"/>
            <a:r>
              <a:rPr lang="pl-PL" sz="1200" dirty="0"/>
              <a:t>W przypadku uwzględnienia tarcia pojawiającego się na powierzchni styku powstaną dodatkowo składowe wektorów sił oddziaływania, stycznie skierowane do toru ruchu tj. </a:t>
            </a:r>
            <a:r>
              <a:rPr lang="pl-PL" sz="1200" i="1" dirty="0"/>
              <a:t>T</a:t>
            </a:r>
            <a:r>
              <a:rPr lang="pl-PL" sz="1200" i="1" baseline="-25000" dirty="0"/>
              <a:t>12</a:t>
            </a:r>
            <a:r>
              <a:rPr lang="pl-PL" sz="1200" dirty="0"/>
              <a:t> i </a:t>
            </a:r>
            <a:r>
              <a:rPr lang="pl-PL" sz="1200" i="1" dirty="0"/>
              <a:t>T</a:t>
            </a:r>
            <a:r>
              <a:rPr lang="pl-PL" sz="1200" i="1" baseline="-25000" dirty="0"/>
              <a:t>21</a:t>
            </a:r>
          </a:p>
        </p:txBody>
      </p:sp>
      <p:sp>
        <p:nvSpPr>
          <p:cNvPr id="73" name="Prostokąt 72"/>
          <p:cNvSpPr/>
          <p:nvPr/>
        </p:nvSpPr>
        <p:spPr>
          <a:xfrm>
            <a:off x="2797808" y="5411788"/>
            <a:ext cx="1440160" cy="61206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74" name="Łącznik prostoliniowy 73"/>
          <p:cNvCxnSpPr/>
          <p:nvPr/>
        </p:nvCxnSpPr>
        <p:spPr>
          <a:xfrm>
            <a:off x="2149736" y="6059860"/>
            <a:ext cx="2700300" cy="0"/>
          </a:xfrm>
          <a:prstGeom prst="line">
            <a:avLst/>
          </a:prstGeom>
          <a:ln w="158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5" name="Łącznik prosty ze strzałką 74"/>
          <p:cNvCxnSpPr>
            <a:stCxn id="73" idx="0"/>
          </p:cNvCxnSpPr>
          <p:nvPr/>
        </p:nvCxnSpPr>
        <p:spPr>
          <a:xfrm>
            <a:off x="3517888" y="5411788"/>
            <a:ext cx="0" cy="54006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76" name="Łącznik prostoliniowy 75"/>
          <p:cNvCxnSpPr/>
          <p:nvPr/>
        </p:nvCxnSpPr>
        <p:spPr>
          <a:xfrm flipV="1">
            <a:off x="2149736" y="605986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7" name="Łącznik prostoliniowy 76"/>
          <p:cNvCxnSpPr/>
          <p:nvPr/>
        </p:nvCxnSpPr>
        <p:spPr>
          <a:xfrm flipV="1">
            <a:off x="2304373" y="605986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8" name="Łącznik prostoliniowy 77"/>
          <p:cNvCxnSpPr/>
          <p:nvPr/>
        </p:nvCxnSpPr>
        <p:spPr>
          <a:xfrm flipV="1">
            <a:off x="2489052" y="6054279"/>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9" name="Łącznik prostoliniowy 78"/>
          <p:cNvCxnSpPr/>
          <p:nvPr/>
        </p:nvCxnSpPr>
        <p:spPr>
          <a:xfrm flipV="1">
            <a:off x="2643689" y="6054279"/>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0" name="Łącznik prostoliniowy 79"/>
          <p:cNvCxnSpPr/>
          <p:nvPr/>
        </p:nvCxnSpPr>
        <p:spPr>
          <a:xfrm flipV="1">
            <a:off x="2804580" y="606544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1" name="Łącznik prostoliniowy 80"/>
          <p:cNvCxnSpPr/>
          <p:nvPr/>
        </p:nvCxnSpPr>
        <p:spPr>
          <a:xfrm flipV="1">
            <a:off x="2959217" y="606544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2" name="Łącznik prostoliniowy 81"/>
          <p:cNvCxnSpPr/>
          <p:nvPr/>
        </p:nvCxnSpPr>
        <p:spPr>
          <a:xfrm flipV="1">
            <a:off x="3143896" y="605986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3" name="Łącznik prostoliniowy 82"/>
          <p:cNvCxnSpPr/>
          <p:nvPr/>
        </p:nvCxnSpPr>
        <p:spPr>
          <a:xfrm flipV="1">
            <a:off x="3298533" y="605986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4" name="Łącznik prostoliniowy 83"/>
          <p:cNvCxnSpPr/>
          <p:nvPr/>
        </p:nvCxnSpPr>
        <p:spPr>
          <a:xfrm flipV="1">
            <a:off x="3449827" y="605986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5" name="Łącznik prostoliniowy 84"/>
          <p:cNvCxnSpPr/>
          <p:nvPr/>
        </p:nvCxnSpPr>
        <p:spPr>
          <a:xfrm flipV="1">
            <a:off x="3604464" y="605986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6" name="Łącznik prostoliniowy 85"/>
          <p:cNvCxnSpPr/>
          <p:nvPr/>
        </p:nvCxnSpPr>
        <p:spPr>
          <a:xfrm flipV="1">
            <a:off x="3789143" y="6054279"/>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7" name="Łącznik prostoliniowy 86"/>
          <p:cNvCxnSpPr/>
          <p:nvPr/>
        </p:nvCxnSpPr>
        <p:spPr>
          <a:xfrm flipV="1">
            <a:off x="3943780" y="6054279"/>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8" name="Łącznik prostoliniowy 87"/>
          <p:cNvCxnSpPr/>
          <p:nvPr/>
        </p:nvCxnSpPr>
        <p:spPr>
          <a:xfrm flipV="1">
            <a:off x="4104671" y="606544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9" name="Łącznik prostoliniowy 88"/>
          <p:cNvCxnSpPr/>
          <p:nvPr/>
        </p:nvCxnSpPr>
        <p:spPr>
          <a:xfrm flipV="1">
            <a:off x="4259308" y="606544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0" name="Łącznik prostoliniowy 89"/>
          <p:cNvCxnSpPr/>
          <p:nvPr/>
        </p:nvCxnSpPr>
        <p:spPr>
          <a:xfrm flipV="1">
            <a:off x="4443987" y="605986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1" name="Łącznik prostoliniowy 90"/>
          <p:cNvCxnSpPr/>
          <p:nvPr/>
        </p:nvCxnSpPr>
        <p:spPr>
          <a:xfrm flipV="1">
            <a:off x="4598624" y="605986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92" name="pole tekstowe 91"/>
          <p:cNvSpPr txBox="1"/>
          <p:nvPr/>
        </p:nvSpPr>
        <p:spPr>
          <a:xfrm>
            <a:off x="2948596" y="5555804"/>
            <a:ext cx="82629" cy="276999"/>
          </a:xfrm>
          <a:prstGeom prst="rect">
            <a:avLst/>
          </a:prstGeom>
          <a:noFill/>
        </p:spPr>
        <p:txBody>
          <a:bodyPr wrap="square" rtlCol="0">
            <a:spAutoFit/>
          </a:bodyPr>
          <a:lstStyle/>
          <a:p>
            <a:r>
              <a:rPr lang="pl-PL" sz="1200" dirty="0"/>
              <a:t>1</a:t>
            </a:r>
          </a:p>
        </p:txBody>
      </p:sp>
      <p:sp>
        <p:nvSpPr>
          <p:cNvPr id="93" name="pole tekstowe 92"/>
          <p:cNvSpPr txBox="1"/>
          <p:nvPr/>
        </p:nvSpPr>
        <p:spPr>
          <a:xfrm>
            <a:off x="2392969" y="6155451"/>
            <a:ext cx="82629" cy="276999"/>
          </a:xfrm>
          <a:prstGeom prst="rect">
            <a:avLst/>
          </a:prstGeom>
          <a:noFill/>
        </p:spPr>
        <p:txBody>
          <a:bodyPr wrap="square" rtlCol="0">
            <a:spAutoFit/>
          </a:bodyPr>
          <a:lstStyle/>
          <a:p>
            <a:r>
              <a:rPr lang="pl-PL" sz="1200" dirty="0"/>
              <a:t>2</a:t>
            </a:r>
          </a:p>
        </p:txBody>
      </p:sp>
      <p:sp>
        <p:nvSpPr>
          <p:cNvPr id="94" name="pole tekstowe 93"/>
          <p:cNvSpPr txBox="1"/>
          <p:nvPr/>
        </p:nvSpPr>
        <p:spPr>
          <a:xfrm>
            <a:off x="3543377" y="5404819"/>
            <a:ext cx="572215" cy="276999"/>
          </a:xfrm>
          <a:prstGeom prst="rect">
            <a:avLst/>
          </a:prstGeom>
          <a:noFill/>
        </p:spPr>
        <p:txBody>
          <a:bodyPr wrap="square" rtlCol="0">
            <a:spAutoFit/>
          </a:bodyPr>
          <a:lstStyle/>
          <a:p>
            <a:r>
              <a:rPr lang="pl-PL" sz="1200" dirty="0"/>
              <a:t>P</a:t>
            </a:r>
            <a:r>
              <a:rPr lang="pl-PL" sz="1200" baseline="-25000" dirty="0"/>
              <a:t>12</a:t>
            </a:r>
          </a:p>
        </p:txBody>
      </p:sp>
      <p:cxnSp>
        <p:nvCxnSpPr>
          <p:cNvPr id="95" name="Łącznik prosty ze strzałką 94"/>
          <p:cNvCxnSpPr/>
          <p:nvPr/>
        </p:nvCxnSpPr>
        <p:spPr>
          <a:xfrm>
            <a:off x="4409231" y="5490982"/>
            <a:ext cx="694081" cy="0"/>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96" name="pole tekstowe 95"/>
          <p:cNvSpPr txBox="1"/>
          <p:nvPr/>
        </p:nvSpPr>
        <p:spPr>
          <a:xfrm>
            <a:off x="4504919" y="5207181"/>
            <a:ext cx="572215" cy="276999"/>
          </a:xfrm>
          <a:prstGeom prst="rect">
            <a:avLst/>
          </a:prstGeom>
          <a:noFill/>
        </p:spPr>
        <p:txBody>
          <a:bodyPr wrap="square" rtlCol="0">
            <a:spAutoFit/>
          </a:bodyPr>
          <a:lstStyle/>
          <a:p>
            <a:r>
              <a:rPr lang="pl-PL" sz="1200" dirty="0"/>
              <a:t>v</a:t>
            </a:r>
            <a:r>
              <a:rPr lang="pl-PL" sz="1200" baseline="-25000" dirty="0"/>
              <a:t>12</a:t>
            </a:r>
          </a:p>
        </p:txBody>
      </p:sp>
      <p:cxnSp>
        <p:nvCxnSpPr>
          <p:cNvPr id="97" name="Łącznik prosty ze strzałką 96"/>
          <p:cNvCxnSpPr/>
          <p:nvPr/>
        </p:nvCxnSpPr>
        <p:spPr>
          <a:xfrm flipV="1">
            <a:off x="3517888" y="6088308"/>
            <a:ext cx="219" cy="481862"/>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98" name="pole tekstowe 97"/>
          <p:cNvSpPr txBox="1"/>
          <p:nvPr/>
        </p:nvSpPr>
        <p:spPr>
          <a:xfrm>
            <a:off x="3575334" y="6315120"/>
            <a:ext cx="572215" cy="276999"/>
          </a:xfrm>
          <a:prstGeom prst="rect">
            <a:avLst/>
          </a:prstGeom>
          <a:noFill/>
        </p:spPr>
        <p:txBody>
          <a:bodyPr wrap="square" rtlCol="0">
            <a:spAutoFit/>
          </a:bodyPr>
          <a:lstStyle/>
          <a:p>
            <a:r>
              <a:rPr lang="pl-PL" sz="1200" dirty="0"/>
              <a:t>P</a:t>
            </a:r>
            <a:r>
              <a:rPr lang="pl-PL" sz="1200" baseline="-25000" dirty="0"/>
              <a:t>21</a:t>
            </a:r>
          </a:p>
        </p:txBody>
      </p:sp>
      <p:cxnSp>
        <p:nvCxnSpPr>
          <p:cNvPr id="99" name="Łącznik prosty ze strzałką 98"/>
          <p:cNvCxnSpPr/>
          <p:nvPr/>
        </p:nvCxnSpPr>
        <p:spPr>
          <a:xfrm flipH="1">
            <a:off x="2529409" y="6592119"/>
            <a:ext cx="709795" cy="0"/>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00" name="pole tekstowe 99"/>
          <p:cNvSpPr txBox="1"/>
          <p:nvPr/>
        </p:nvSpPr>
        <p:spPr>
          <a:xfrm>
            <a:off x="2662488" y="6323702"/>
            <a:ext cx="572215" cy="276999"/>
          </a:xfrm>
          <a:prstGeom prst="rect">
            <a:avLst/>
          </a:prstGeom>
          <a:noFill/>
        </p:spPr>
        <p:txBody>
          <a:bodyPr wrap="square" rtlCol="0">
            <a:spAutoFit/>
          </a:bodyPr>
          <a:lstStyle/>
          <a:p>
            <a:r>
              <a:rPr lang="pl-PL" sz="1200" dirty="0"/>
              <a:t>v</a:t>
            </a:r>
            <a:r>
              <a:rPr lang="pl-PL" sz="1200" baseline="-25000" dirty="0"/>
              <a:t>21</a:t>
            </a:r>
          </a:p>
        </p:txBody>
      </p:sp>
      <p:cxnSp>
        <p:nvCxnSpPr>
          <p:cNvPr id="101" name="Łącznik prosty ze strzałką 100"/>
          <p:cNvCxnSpPr/>
          <p:nvPr/>
        </p:nvCxnSpPr>
        <p:spPr>
          <a:xfrm flipH="1">
            <a:off x="2715179" y="6065441"/>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2" name="pole tekstowe 101"/>
          <p:cNvSpPr txBox="1"/>
          <p:nvPr/>
        </p:nvSpPr>
        <p:spPr>
          <a:xfrm>
            <a:off x="2797808" y="5811309"/>
            <a:ext cx="572215" cy="276999"/>
          </a:xfrm>
          <a:prstGeom prst="rect">
            <a:avLst/>
          </a:prstGeom>
          <a:noFill/>
        </p:spPr>
        <p:txBody>
          <a:bodyPr wrap="square" rtlCol="0">
            <a:spAutoFit/>
          </a:bodyPr>
          <a:lstStyle/>
          <a:p>
            <a:r>
              <a:rPr lang="pl-PL" sz="1200" dirty="0"/>
              <a:t>T</a:t>
            </a:r>
            <a:r>
              <a:rPr lang="pl-PL" sz="1200" baseline="-25000" dirty="0"/>
              <a:t>21</a:t>
            </a:r>
          </a:p>
        </p:txBody>
      </p:sp>
      <p:cxnSp>
        <p:nvCxnSpPr>
          <p:cNvPr id="104" name="Łącznik prosty ze strzałką 103"/>
          <p:cNvCxnSpPr/>
          <p:nvPr/>
        </p:nvCxnSpPr>
        <p:spPr>
          <a:xfrm>
            <a:off x="3524668" y="6066735"/>
            <a:ext cx="673549"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8" name="pole tekstowe 107"/>
          <p:cNvSpPr txBox="1"/>
          <p:nvPr/>
        </p:nvSpPr>
        <p:spPr>
          <a:xfrm>
            <a:off x="3604463" y="5788442"/>
            <a:ext cx="572215" cy="276999"/>
          </a:xfrm>
          <a:prstGeom prst="rect">
            <a:avLst/>
          </a:prstGeom>
          <a:noFill/>
        </p:spPr>
        <p:txBody>
          <a:bodyPr wrap="square" rtlCol="0">
            <a:spAutoFit/>
          </a:bodyPr>
          <a:lstStyle/>
          <a:p>
            <a:r>
              <a:rPr lang="pl-PL" sz="1200" dirty="0"/>
              <a:t>T</a:t>
            </a:r>
            <a:r>
              <a:rPr lang="pl-PL" sz="1200" baseline="-25000" dirty="0"/>
              <a:t>12</a:t>
            </a:r>
          </a:p>
        </p:txBody>
      </p:sp>
    </p:spTree>
    <p:extLst>
      <p:ext uri="{BB962C8B-B14F-4D97-AF65-F5344CB8AC3E}">
        <p14:creationId xmlns:p14="http://schemas.microsoft.com/office/powerpoint/2010/main" val="2632676008"/>
      </p:ext>
    </p:extLst>
  </p:cSld>
  <p:clrMapOvr>
    <a:masterClrMapping/>
  </p:clrMapOvr>
  <p:transition>
    <p:randomBa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Siły oddziaływania z uwzględnieniem tarcia</a:t>
            </a:r>
          </a:p>
        </p:txBody>
      </p:sp>
      <p:sp>
        <p:nvSpPr>
          <p:cNvPr id="3" name="pole tekstowe 2"/>
          <p:cNvSpPr txBox="1"/>
          <p:nvPr/>
        </p:nvSpPr>
        <p:spPr>
          <a:xfrm>
            <a:off x="863588" y="1814336"/>
            <a:ext cx="7704856" cy="461665"/>
          </a:xfrm>
          <a:prstGeom prst="rect">
            <a:avLst/>
          </a:prstGeom>
          <a:noFill/>
        </p:spPr>
        <p:txBody>
          <a:bodyPr wrap="square" rtlCol="0">
            <a:spAutoFit/>
          </a:bodyPr>
          <a:lstStyle/>
          <a:p>
            <a:pPr algn="just"/>
            <a:r>
              <a:rPr lang="pl-PL" sz="1200" dirty="0"/>
              <a:t>Rozbijając układ członów na składowe łatwiej jest przeanalizować stan ich obciążenia i kierunki działających na nie sił.</a:t>
            </a:r>
          </a:p>
        </p:txBody>
      </p:sp>
      <p:sp>
        <p:nvSpPr>
          <p:cNvPr id="73" name="Prostokąt 72"/>
          <p:cNvSpPr/>
          <p:nvPr/>
        </p:nvSpPr>
        <p:spPr>
          <a:xfrm>
            <a:off x="1579797" y="3715261"/>
            <a:ext cx="1440160" cy="61206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2" name="pole tekstowe 91"/>
          <p:cNvSpPr txBox="1"/>
          <p:nvPr/>
        </p:nvSpPr>
        <p:spPr>
          <a:xfrm>
            <a:off x="1730585" y="3859277"/>
            <a:ext cx="82629" cy="276999"/>
          </a:xfrm>
          <a:prstGeom prst="rect">
            <a:avLst/>
          </a:prstGeom>
          <a:noFill/>
        </p:spPr>
        <p:txBody>
          <a:bodyPr wrap="square" rtlCol="0">
            <a:spAutoFit/>
          </a:bodyPr>
          <a:lstStyle/>
          <a:p>
            <a:r>
              <a:rPr lang="pl-PL" sz="1200" dirty="0"/>
              <a:t>1</a:t>
            </a:r>
          </a:p>
        </p:txBody>
      </p:sp>
      <p:cxnSp>
        <p:nvCxnSpPr>
          <p:cNvPr id="95" name="Łącznik prosty ze strzałką 94"/>
          <p:cNvCxnSpPr/>
          <p:nvPr/>
        </p:nvCxnSpPr>
        <p:spPr>
          <a:xfrm>
            <a:off x="3225976" y="3505917"/>
            <a:ext cx="694081" cy="0"/>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97" name="Łącznik prosty ze strzałką 96"/>
          <p:cNvCxnSpPr/>
          <p:nvPr/>
        </p:nvCxnSpPr>
        <p:spPr>
          <a:xfrm flipV="1">
            <a:off x="2300096" y="4391781"/>
            <a:ext cx="0" cy="963724"/>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98" name="pole tekstowe 97"/>
          <p:cNvSpPr txBox="1"/>
          <p:nvPr/>
        </p:nvSpPr>
        <p:spPr>
          <a:xfrm>
            <a:off x="2429039" y="4796436"/>
            <a:ext cx="572215" cy="276999"/>
          </a:xfrm>
          <a:prstGeom prst="rect">
            <a:avLst/>
          </a:prstGeom>
          <a:noFill/>
        </p:spPr>
        <p:txBody>
          <a:bodyPr wrap="square" rtlCol="0">
            <a:spAutoFit/>
          </a:bodyPr>
          <a:lstStyle/>
          <a:p>
            <a:r>
              <a:rPr lang="pl-PL" sz="1200" dirty="0"/>
              <a:t>P</a:t>
            </a:r>
            <a:r>
              <a:rPr lang="pl-PL" sz="1200" baseline="-25000" dirty="0"/>
              <a:t>21</a:t>
            </a:r>
          </a:p>
        </p:txBody>
      </p:sp>
      <p:sp>
        <p:nvSpPr>
          <p:cNvPr id="102" name="pole tekstowe 101"/>
          <p:cNvSpPr txBox="1"/>
          <p:nvPr/>
        </p:nvSpPr>
        <p:spPr>
          <a:xfrm>
            <a:off x="1627504" y="4448737"/>
            <a:ext cx="572215" cy="276999"/>
          </a:xfrm>
          <a:prstGeom prst="rect">
            <a:avLst/>
          </a:prstGeom>
          <a:noFill/>
        </p:spPr>
        <p:txBody>
          <a:bodyPr wrap="square" rtlCol="0">
            <a:spAutoFit/>
          </a:bodyPr>
          <a:lstStyle/>
          <a:p>
            <a:r>
              <a:rPr lang="pl-PL" sz="1200" dirty="0"/>
              <a:t>T</a:t>
            </a:r>
            <a:r>
              <a:rPr lang="pl-PL" sz="1200" baseline="-25000" dirty="0"/>
              <a:t>21</a:t>
            </a:r>
          </a:p>
        </p:txBody>
      </p:sp>
      <p:sp>
        <p:nvSpPr>
          <p:cNvPr id="103" name="pole tekstowe 102"/>
          <p:cNvSpPr txBox="1"/>
          <p:nvPr/>
        </p:nvSpPr>
        <p:spPr>
          <a:xfrm>
            <a:off x="3349839" y="3228917"/>
            <a:ext cx="572215" cy="276999"/>
          </a:xfrm>
          <a:prstGeom prst="rect">
            <a:avLst/>
          </a:prstGeom>
          <a:noFill/>
        </p:spPr>
        <p:txBody>
          <a:bodyPr wrap="square" rtlCol="0">
            <a:spAutoFit/>
          </a:bodyPr>
          <a:lstStyle/>
          <a:p>
            <a:r>
              <a:rPr lang="pl-PL" sz="1200" dirty="0"/>
              <a:t>v</a:t>
            </a:r>
            <a:r>
              <a:rPr lang="pl-PL" sz="1200" baseline="-25000" dirty="0"/>
              <a:t>12</a:t>
            </a:r>
          </a:p>
        </p:txBody>
      </p:sp>
      <p:cxnSp>
        <p:nvCxnSpPr>
          <p:cNvPr id="106" name="Łącznik prostoliniowy 105"/>
          <p:cNvCxnSpPr/>
          <p:nvPr/>
        </p:nvCxnSpPr>
        <p:spPr>
          <a:xfrm>
            <a:off x="5334820" y="4550322"/>
            <a:ext cx="2700300" cy="0"/>
          </a:xfrm>
          <a:prstGeom prst="line">
            <a:avLst/>
          </a:prstGeom>
          <a:ln w="158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7" name="Łącznik prosty ze strzałką 106"/>
          <p:cNvCxnSpPr/>
          <p:nvPr/>
        </p:nvCxnSpPr>
        <p:spPr>
          <a:xfrm>
            <a:off x="6702972" y="3434198"/>
            <a:ext cx="0" cy="1008112"/>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109" name="Łącznik prostoliniowy 108"/>
          <p:cNvCxnSpPr/>
          <p:nvPr/>
        </p:nvCxnSpPr>
        <p:spPr>
          <a:xfrm flipV="1">
            <a:off x="5334820"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0" name="Łącznik prostoliniowy 109"/>
          <p:cNvCxnSpPr/>
          <p:nvPr/>
        </p:nvCxnSpPr>
        <p:spPr>
          <a:xfrm flipV="1">
            <a:off x="5489457"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1" name="Łącznik prostoliniowy 110"/>
          <p:cNvCxnSpPr/>
          <p:nvPr/>
        </p:nvCxnSpPr>
        <p:spPr>
          <a:xfrm flipV="1">
            <a:off x="5674136" y="454474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2" name="Łącznik prostoliniowy 111"/>
          <p:cNvCxnSpPr/>
          <p:nvPr/>
        </p:nvCxnSpPr>
        <p:spPr>
          <a:xfrm flipV="1">
            <a:off x="5828773" y="454474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3" name="Łącznik prostoliniowy 112"/>
          <p:cNvCxnSpPr/>
          <p:nvPr/>
        </p:nvCxnSpPr>
        <p:spPr>
          <a:xfrm flipV="1">
            <a:off x="5989664" y="4555903"/>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4" name="Łącznik prostoliniowy 113"/>
          <p:cNvCxnSpPr/>
          <p:nvPr/>
        </p:nvCxnSpPr>
        <p:spPr>
          <a:xfrm flipV="1">
            <a:off x="6144301" y="4555903"/>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5" name="Łącznik prostoliniowy 114"/>
          <p:cNvCxnSpPr/>
          <p:nvPr/>
        </p:nvCxnSpPr>
        <p:spPr>
          <a:xfrm flipV="1">
            <a:off x="6328980"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6" name="Łącznik prostoliniowy 115"/>
          <p:cNvCxnSpPr/>
          <p:nvPr/>
        </p:nvCxnSpPr>
        <p:spPr>
          <a:xfrm flipV="1">
            <a:off x="6483617"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7" name="Łącznik prostoliniowy 116"/>
          <p:cNvCxnSpPr/>
          <p:nvPr/>
        </p:nvCxnSpPr>
        <p:spPr>
          <a:xfrm flipV="1">
            <a:off x="6634911"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8" name="Łącznik prostoliniowy 117"/>
          <p:cNvCxnSpPr/>
          <p:nvPr/>
        </p:nvCxnSpPr>
        <p:spPr>
          <a:xfrm flipV="1">
            <a:off x="6789548"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9" name="Łącznik prostoliniowy 118"/>
          <p:cNvCxnSpPr/>
          <p:nvPr/>
        </p:nvCxnSpPr>
        <p:spPr>
          <a:xfrm flipV="1">
            <a:off x="6974227" y="454474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0" name="Łącznik prostoliniowy 119"/>
          <p:cNvCxnSpPr/>
          <p:nvPr/>
        </p:nvCxnSpPr>
        <p:spPr>
          <a:xfrm flipV="1">
            <a:off x="7128864" y="454474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1" name="Łącznik prostoliniowy 120"/>
          <p:cNvCxnSpPr/>
          <p:nvPr/>
        </p:nvCxnSpPr>
        <p:spPr>
          <a:xfrm flipV="1">
            <a:off x="7289755" y="4555903"/>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2" name="Łącznik prostoliniowy 121"/>
          <p:cNvCxnSpPr/>
          <p:nvPr/>
        </p:nvCxnSpPr>
        <p:spPr>
          <a:xfrm flipV="1">
            <a:off x="7444392" y="4555903"/>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3" name="Łącznik prostoliniowy 122"/>
          <p:cNvCxnSpPr/>
          <p:nvPr/>
        </p:nvCxnSpPr>
        <p:spPr>
          <a:xfrm flipV="1">
            <a:off x="7629071"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4" name="Łącznik prostoliniowy 123"/>
          <p:cNvCxnSpPr/>
          <p:nvPr/>
        </p:nvCxnSpPr>
        <p:spPr>
          <a:xfrm flipV="1">
            <a:off x="7783708"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126" name="pole tekstowe 125"/>
          <p:cNvSpPr txBox="1"/>
          <p:nvPr/>
        </p:nvSpPr>
        <p:spPr>
          <a:xfrm>
            <a:off x="5578053" y="4645913"/>
            <a:ext cx="82629" cy="276999"/>
          </a:xfrm>
          <a:prstGeom prst="rect">
            <a:avLst/>
          </a:prstGeom>
          <a:noFill/>
        </p:spPr>
        <p:txBody>
          <a:bodyPr wrap="square" rtlCol="0">
            <a:spAutoFit/>
          </a:bodyPr>
          <a:lstStyle/>
          <a:p>
            <a:r>
              <a:rPr lang="pl-PL" sz="1200" dirty="0"/>
              <a:t>2</a:t>
            </a:r>
          </a:p>
        </p:txBody>
      </p:sp>
      <p:sp>
        <p:nvSpPr>
          <p:cNvPr id="127" name="pole tekstowe 126"/>
          <p:cNvSpPr txBox="1"/>
          <p:nvPr/>
        </p:nvSpPr>
        <p:spPr>
          <a:xfrm>
            <a:off x="6789548" y="3415907"/>
            <a:ext cx="572215" cy="276999"/>
          </a:xfrm>
          <a:prstGeom prst="rect">
            <a:avLst/>
          </a:prstGeom>
          <a:noFill/>
        </p:spPr>
        <p:txBody>
          <a:bodyPr wrap="square" rtlCol="0">
            <a:spAutoFit/>
          </a:bodyPr>
          <a:lstStyle/>
          <a:p>
            <a:r>
              <a:rPr lang="pl-PL" sz="1200" dirty="0"/>
              <a:t>P</a:t>
            </a:r>
            <a:r>
              <a:rPr lang="pl-PL" sz="1200" baseline="-25000" dirty="0"/>
              <a:t>12</a:t>
            </a:r>
          </a:p>
        </p:txBody>
      </p:sp>
      <p:cxnSp>
        <p:nvCxnSpPr>
          <p:cNvPr id="131" name="Łącznik prosty ze strzałką 130"/>
          <p:cNvCxnSpPr/>
          <p:nvPr/>
        </p:nvCxnSpPr>
        <p:spPr>
          <a:xfrm flipH="1">
            <a:off x="5674136" y="5407190"/>
            <a:ext cx="709795" cy="0"/>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32" name="pole tekstowe 131"/>
          <p:cNvSpPr txBox="1"/>
          <p:nvPr/>
        </p:nvSpPr>
        <p:spPr>
          <a:xfrm>
            <a:off x="5807215" y="5138773"/>
            <a:ext cx="572215" cy="276999"/>
          </a:xfrm>
          <a:prstGeom prst="rect">
            <a:avLst/>
          </a:prstGeom>
          <a:noFill/>
        </p:spPr>
        <p:txBody>
          <a:bodyPr wrap="square" rtlCol="0">
            <a:spAutoFit/>
          </a:bodyPr>
          <a:lstStyle/>
          <a:p>
            <a:r>
              <a:rPr lang="pl-PL" sz="1200" dirty="0"/>
              <a:t>v</a:t>
            </a:r>
            <a:r>
              <a:rPr lang="pl-PL" sz="1200" baseline="-25000" dirty="0"/>
              <a:t>21</a:t>
            </a:r>
          </a:p>
        </p:txBody>
      </p:sp>
      <p:cxnSp>
        <p:nvCxnSpPr>
          <p:cNvPr id="135" name="Łącznik prosty ze strzałką 134"/>
          <p:cNvCxnSpPr/>
          <p:nvPr/>
        </p:nvCxnSpPr>
        <p:spPr>
          <a:xfrm>
            <a:off x="6709752" y="4557197"/>
            <a:ext cx="673549"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6" name="pole tekstowe 135"/>
          <p:cNvSpPr txBox="1"/>
          <p:nvPr/>
        </p:nvSpPr>
        <p:spPr>
          <a:xfrm>
            <a:off x="6789547" y="4278904"/>
            <a:ext cx="572215" cy="276999"/>
          </a:xfrm>
          <a:prstGeom prst="rect">
            <a:avLst/>
          </a:prstGeom>
          <a:noFill/>
        </p:spPr>
        <p:txBody>
          <a:bodyPr wrap="square" rtlCol="0">
            <a:spAutoFit/>
          </a:bodyPr>
          <a:lstStyle/>
          <a:p>
            <a:r>
              <a:rPr lang="pl-PL" sz="1200" dirty="0"/>
              <a:t>T</a:t>
            </a:r>
            <a:r>
              <a:rPr lang="pl-PL" sz="1200" baseline="-25000" dirty="0"/>
              <a:t>12</a:t>
            </a:r>
          </a:p>
        </p:txBody>
      </p:sp>
      <p:cxnSp>
        <p:nvCxnSpPr>
          <p:cNvPr id="139" name="Łącznik prosty ze strzałką 138"/>
          <p:cNvCxnSpPr/>
          <p:nvPr/>
        </p:nvCxnSpPr>
        <p:spPr>
          <a:xfrm flipH="1">
            <a:off x="1579783" y="4390408"/>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 name="pole tekstowe 4"/>
          <p:cNvSpPr txBox="1"/>
          <p:nvPr/>
        </p:nvSpPr>
        <p:spPr>
          <a:xfrm>
            <a:off x="1374380" y="2785837"/>
            <a:ext cx="2261566" cy="276999"/>
          </a:xfrm>
          <a:prstGeom prst="rect">
            <a:avLst/>
          </a:prstGeom>
          <a:noFill/>
        </p:spPr>
        <p:txBody>
          <a:bodyPr wrap="square" rtlCol="0">
            <a:spAutoFit/>
          </a:bodyPr>
          <a:lstStyle/>
          <a:p>
            <a:r>
              <a:rPr lang="pl-PL" sz="1200" dirty="0"/>
              <a:t>Obciążenie członu 1</a:t>
            </a:r>
          </a:p>
        </p:txBody>
      </p:sp>
      <p:sp>
        <p:nvSpPr>
          <p:cNvPr id="141" name="pole tekstowe 140"/>
          <p:cNvSpPr txBox="1"/>
          <p:nvPr/>
        </p:nvSpPr>
        <p:spPr>
          <a:xfrm>
            <a:off x="5773554" y="2808947"/>
            <a:ext cx="2261566" cy="276999"/>
          </a:xfrm>
          <a:prstGeom prst="rect">
            <a:avLst/>
          </a:prstGeom>
          <a:noFill/>
        </p:spPr>
        <p:txBody>
          <a:bodyPr wrap="square" rtlCol="0">
            <a:spAutoFit/>
          </a:bodyPr>
          <a:lstStyle/>
          <a:p>
            <a:r>
              <a:rPr lang="pl-PL" sz="1200" dirty="0"/>
              <a:t>Obciążenie członu 2</a:t>
            </a:r>
          </a:p>
        </p:txBody>
      </p:sp>
    </p:spTree>
    <p:extLst>
      <p:ext uri="{BB962C8B-B14F-4D97-AF65-F5344CB8AC3E}">
        <p14:creationId xmlns:p14="http://schemas.microsoft.com/office/powerpoint/2010/main" val="3905834970"/>
      </p:ext>
    </p:extLst>
  </p:cSld>
  <p:clrMapOvr>
    <a:masterClrMapping/>
  </p:clrMapOvr>
  <p:transition>
    <p:randomBa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Siły oddziaływania z uwzględnieniem tarcia</a:t>
            </a:r>
          </a:p>
        </p:txBody>
      </p:sp>
      <p:sp>
        <p:nvSpPr>
          <p:cNvPr id="3" name="pole tekstowe 2"/>
          <p:cNvSpPr txBox="1"/>
          <p:nvPr/>
        </p:nvSpPr>
        <p:spPr>
          <a:xfrm>
            <a:off x="863588" y="1814336"/>
            <a:ext cx="7704856" cy="461665"/>
          </a:xfrm>
          <a:prstGeom prst="rect">
            <a:avLst/>
          </a:prstGeom>
          <a:noFill/>
        </p:spPr>
        <p:txBody>
          <a:bodyPr wrap="square" rtlCol="0">
            <a:spAutoFit/>
          </a:bodyPr>
          <a:lstStyle/>
          <a:p>
            <a:pPr algn="just"/>
            <a:r>
              <a:rPr lang="pl-PL" sz="1200" dirty="0"/>
              <a:t>Siła oddziaływania członu z uwzględnieniem tarcia jest składową siły normalnej oraz siły tarcia przy czym jej zwrot jest zawsze skierowany ku wektorowi siły tarcia przeciwnie skierowanej do ruchu członu.</a:t>
            </a:r>
          </a:p>
        </p:txBody>
      </p:sp>
      <p:sp>
        <p:nvSpPr>
          <p:cNvPr id="73" name="Prostokąt 72"/>
          <p:cNvSpPr/>
          <p:nvPr/>
        </p:nvSpPr>
        <p:spPr>
          <a:xfrm>
            <a:off x="1579797" y="3715261"/>
            <a:ext cx="1440160" cy="61206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2" name="pole tekstowe 91"/>
          <p:cNvSpPr txBox="1"/>
          <p:nvPr/>
        </p:nvSpPr>
        <p:spPr>
          <a:xfrm>
            <a:off x="1730585" y="3859277"/>
            <a:ext cx="82629" cy="276999"/>
          </a:xfrm>
          <a:prstGeom prst="rect">
            <a:avLst/>
          </a:prstGeom>
          <a:noFill/>
        </p:spPr>
        <p:txBody>
          <a:bodyPr wrap="square" rtlCol="0">
            <a:spAutoFit/>
          </a:bodyPr>
          <a:lstStyle/>
          <a:p>
            <a:r>
              <a:rPr lang="pl-PL" sz="1200" dirty="0"/>
              <a:t>1</a:t>
            </a:r>
          </a:p>
        </p:txBody>
      </p:sp>
      <p:cxnSp>
        <p:nvCxnSpPr>
          <p:cNvPr id="95" name="Łącznik prosty ze strzałką 94"/>
          <p:cNvCxnSpPr/>
          <p:nvPr/>
        </p:nvCxnSpPr>
        <p:spPr>
          <a:xfrm>
            <a:off x="3225976" y="3505917"/>
            <a:ext cx="694081" cy="0"/>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97" name="Łącznik prosty ze strzałką 96"/>
          <p:cNvCxnSpPr/>
          <p:nvPr/>
        </p:nvCxnSpPr>
        <p:spPr>
          <a:xfrm flipV="1">
            <a:off x="2300096" y="4391781"/>
            <a:ext cx="0" cy="963724"/>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98" name="pole tekstowe 97"/>
          <p:cNvSpPr txBox="1"/>
          <p:nvPr/>
        </p:nvSpPr>
        <p:spPr>
          <a:xfrm>
            <a:off x="1858654" y="4855982"/>
            <a:ext cx="572215" cy="276999"/>
          </a:xfrm>
          <a:prstGeom prst="rect">
            <a:avLst/>
          </a:prstGeom>
          <a:noFill/>
        </p:spPr>
        <p:txBody>
          <a:bodyPr wrap="square" rtlCol="0">
            <a:spAutoFit/>
          </a:bodyPr>
          <a:lstStyle/>
          <a:p>
            <a:r>
              <a:rPr lang="pl-PL" sz="1200" dirty="0"/>
              <a:t>P</a:t>
            </a:r>
            <a:r>
              <a:rPr lang="pl-PL" sz="1200" baseline="-25000" dirty="0"/>
              <a:t>21</a:t>
            </a:r>
          </a:p>
        </p:txBody>
      </p:sp>
      <p:sp>
        <p:nvSpPr>
          <p:cNvPr id="102" name="pole tekstowe 101"/>
          <p:cNvSpPr txBox="1"/>
          <p:nvPr/>
        </p:nvSpPr>
        <p:spPr>
          <a:xfrm>
            <a:off x="2438537" y="4077072"/>
            <a:ext cx="572215" cy="276999"/>
          </a:xfrm>
          <a:prstGeom prst="rect">
            <a:avLst/>
          </a:prstGeom>
          <a:noFill/>
        </p:spPr>
        <p:txBody>
          <a:bodyPr wrap="square" rtlCol="0">
            <a:spAutoFit/>
          </a:bodyPr>
          <a:lstStyle/>
          <a:p>
            <a:r>
              <a:rPr lang="pl-PL" sz="1200" dirty="0"/>
              <a:t>T</a:t>
            </a:r>
            <a:r>
              <a:rPr lang="pl-PL" sz="1200" baseline="-25000" dirty="0"/>
              <a:t>21</a:t>
            </a:r>
          </a:p>
        </p:txBody>
      </p:sp>
      <p:sp>
        <p:nvSpPr>
          <p:cNvPr id="103" name="pole tekstowe 102"/>
          <p:cNvSpPr txBox="1"/>
          <p:nvPr/>
        </p:nvSpPr>
        <p:spPr>
          <a:xfrm>
            <a:off x="3349839" y="3228917"/>
            <a:ext cx="572215" cy="276999"/>
          </a:xfrm>
          <a:prstGeom prst="rect">
            <a:avLst/>
          </a:prstGeom>
          <a:noFill/>
        </p:spPr>
        <p:txBody>
          <a:bodyPr wrap="square" rtlCol="0">
            <a:spAutoFit/>
          </a:bodyPr>
          <a:lstStyle/>
          <a:p>
            <a:r>
              <a:rPr lang="pl-PL" sz="1200" dirty="0"/>
              <a:t>v</a:t>
            </a:r>
            <a:r>
              <a:rPr lang="pl-PL" sz="1200" baseline="-25000" dirty="0"/>
              <a:t>12</a:t>
            </a:r>
          </a:p>
        </p:txBody>
      </p:sp>
      <p:cxnSp>
        <p:nvCxnSpPr>
          <p:cNvPr id="106" name="Łącznik prostoliniowy 105"/>
          <p:cNvCxnSpPr/>
          <p:nvPr/>
        </p:nvCxnSpPr>
        <p:spPr>
          <a:xfrm>
            <a:off x="5334820" y="4550322"/>
            <a:ext cx="2700300" cy="0"/>
          </a:xfrm>
          <a:prstGeom prst="line">
            <a:avLst/>
          </a:prstGeom>
          <a:ln w="158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7" name="Łącznik prosty ze strzałką 106"/>
          <p:cNvCxnSpPr/>
          <p:nvPr/>
        </p:nvCxnSpPr>
        <p:spPr>
          <a:xfrm>
            <a:off x="6702972" y="3489249"/>
            <a:ext cx="0" cy="953061"/>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109" name="Łącznik prostoliniowy 108"/>
          <p:cNvCxnSpPr/>
          <p:nvPr/>
        </p:nvCxnSpPr>
        <p:spPr>
          <a:xfrm flipV="1">
            <a:off x="5334820"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0" name="Łącznik prostoliniowy 109"/>
          <p:cNvCxnSpPr/>
          <p:nvPr/>
        </p:nvCxnSpPr>
        <p:spPr>
          <a:xfrm flipV="1">
            <a:off x="5489457"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1" name="Łącznik prostoliniowy 110"/>
          <p:cNvCxnSpPr/>
          <p:nvPr/>
        </p:nvCxnSpPr>
        <p:spPr>
          <a:xfrm flipV="1">
            <a:off x="5674136" y="454474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2" name="Łącznik prostoliniowy 111"/>
          <p:cNvCxnSpPr/>
          <p:nvPr/>
        </p:nvCxnSpPr>
        <p:spPr>
          <a:xfrm flipV="1">
            <a:off x="5828773" y="454474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3" name="Łącznik prostoliniowy 112"/>
          <p:cNvCxnSpPr/>
          <p:nvPr/>
        </p:nvCxnSpPr>
        <p:spPr>
          <a:xfrm flipV="1">
            <a:off x="5989664" y="4555903"/>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4" name="Łącznik prostoliniowy 113"/>
          <p:cNvCxnSpPr/>
          <p:nvPr/>
        </p:nvCxnSpPr>
        <p:spPr>
          <a:xfrm flipV="1">
            <a:off x="6144301" y="4555903"/>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5" name="Łącznik prostoliniowy 114"/>
          <p:cNvCxnSpPr/>
          <p:nvPr/>
        </p:nvCxnSpPr>
        <p:spPr>
          <a:xfrm flipV="1">
            <a:off x="6328980"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6" name="Łącznik prostoliniowy 115"/>
          <p:cNvCxnSpPr/>
          <p:nvPr/>
        </p:nvCxnSpPr>
        <p:spPr>
          <a:xfrm flipV="1">
            <a:off x="6483617"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7" name="Łącznik prostoliniowy 116"/>
          <p:cNvCxnSpPr/>
          <p:nvPr/>
        </p:nvCxnSpPr>
        <p:spPr>
          <a:xfrm flipV="1">
            <a:off x="6634911"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8" name="Łącznik prostoliniowy 117"/>
          <p:cNvCxnSpPr/>
          <p:nvPr/>
        </p:nvCxnSpPr>
        <p:spPr>
          <a:xfrm flipV="1">
            <a:off x="6789548"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9" name="Łącznik prostoliniowy 118"/>
          <p:cNvCxnSpPr/>
          <p:nvPr/>
        </p:nvCxnSpPr>
        <p:spPr>
          <a:xfrm flipV="1">
            <a:off x="6974227" y="454474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0" name="Łącznik prostoliniowy 119"/>
          <p:cNvCxnSpPr/>
          <p:nvPr/>
        </p:nvCxnSpPr>
        <p:spPr>
          <a:xfrm flipV="1">
            <a:off x="7128864" y="454474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1" name="Łącznik prostoliniowy 120"/>
          <p:cNvCxnSpPr/>
          <p:nvPr/>
        </p:nvCxnSpPr>
        <p:spPr>
          <a:xfrm flipV="1">
            <a:off x="7289755" y="4555903"/>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2" name="Łącznik prostoliniowy 121"/>
          <p:cNvCxnSpPr/>
          <p:nvPr/>
        </p:nvCxnSpPr>
        <p:spPr>
          <a:xfrm flipV="1">
            <a:off x="7444392" y="4555903"/>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3" name="Łącznik prostoliniowy 122"/>
          <p:cNvCxnSpPr/>
          <p:nvPr/>
        </p:nvCxnSpPr>
        <p:spPr>
          <a:xfrm flipV="1">
            <a:off x="7629071"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4" name="Łącznik prostoliniowy 123"/>
          <p:cNvCxnSpPr/>
          <p:nvPr/>
        </p:nvCxnSpPr>
        <p:spPr>
          <a:xfrm flipV="1">
            <a:off x="7783708" y="455032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126" name="pole tekstowe 125"/>
          <p:cNvSpPr txBox="1"/>
          <p:nvPr/>
        </p:nvSpPr>
        <p:spPr>
          <a:xfrm>
            <a:off x="5578053" y="4645913"/>
            <a:ext cx="82629" cy="276999"/>
          </a:xfrm>
          <a:prstGeom prst="rect">
            <a:avLst/>
          </a:prstGeom>
          <a:noFill/>
        </p:spPr>
        <p:txBody>
          <a:bodyPr wrap="square" rtlCol="0">
            <a:spAutoFit/>
          </a:bodyPr>
          <a:lstStyle/>
          <a:p>
            <a:r>
              <a:rPr lang="pl-PL" sz="1200" dirty="0"/>
              <a:t>2</a:t>
            </a:r>
          </a:p>
        </p:txBody>
      </p:sp>
      <p:sp>
        <p:nvSpPr>
          <p:cNvPr id="127" name="pole tekstowe 126"/>
          <p:cNvSpPr txBox="1"/>
          <p:nvPr/>
        </p:nvSpPr>
        <p:spPr>
          <a:xfrm>
            <a:off x="6794410" y="3757813"/>
            <a:ext cx="572215" cy="276999"/>
          </a:xfrm>
          <a:prstGeom prst="rect">
            <a:avLst/>
          </a:prstGeom>
          <a:noFill/>
        </p:spPr>
        <p:txBody>
          <a:bodyPr wrap="square" rtlCol="0">
            <a:spAutoFit/>
          </a:bodyPr>
          <a:lstStyle/>
          <a:p>
            <a:r>
              <a:rPr lang="pl-PL" sz="1200" dirty="0"/>
              <a:t>P</a:t>
            </a:r>
            <a:r>
              <a:rPr lang="pl-PL" sz="1200" baseline="-25000" dirty="0"/>
              <a:t>12</a:t>
            </a:r>
          </a:p>
        </p:txBody>
      </p:sp>
      <p:cxnSp>
        <p:nvCxnSpPr>
          <p:cNvPr id="131" name="Łącznik prosty ze strzałką 130"/>
          <p:cNvCxnSpPr/>
          <p:nvPr/>
        </p:nvCxnSpPr>
        <p:spPr>
          <a:xfrm flipH="1">
            <a:off x="5674136" y="5407190"/>
            <a:ext cx="709795" cy="0"/>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32" name="pole tekstowe 131"/>
          <p:cNvSpPr txBox="1"/>
          <p:nvPr/>
        </p:nvSpPr>
        <p:spPr>
          <a:xfrm>
            <a:off x="5807215" y="5138773"/>
            <a:ext cx="572215" cy="276999"/>
          </a:xfrm>
          <a:prstGeom prst="rect">
            <a:avLst/>
          </a:prstGeom>
          <a:noFill/>
        </p:spPr>
        <p:txBody>
          <a:bodyPr wrap="square" rtlCol="0">
            <a:spAutoFit/>
          </a:bodyPr>
          <a:lstStyle/>
          <a:p>
            <a:r>
              <a:rPr lang="pl-PL" sz="1200" dirty="0"/>
              <a:t>v</a:t>
            </a:r>
            <a:r>
              <a:rPr lang="pl-PL" sz="1200" baseline="-25000" dirty="0"/>
              <a:t>21</a:t>
            </a:r>
          </a:p>
        </p:txBody>
      </p:sp>
      <p:cxnSp>
        <p:nvCxnSpPr>
          <p:cNvPr id="135" name="Łącznik prosty ze strzałką 134"/>
          <p:cNvCxnSpPr/>
          <p:nvPr/>
        </p:nvCxnSpPr>
        <p:spPr>
          <a:xfrm>
            <a:off x="6065884" y="4549051"/>
            <a:ext cx="673549"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6" name="pole tekstowe 135"/>
          <p:cNvSpPr txBox="1"/>
          <p:nvPr/>
        </p:nvSpPr>
        <p:spPr>
          <a:xfrm>
            <a:off x="6130757" y="4302413"/>
            <a:ext cx="572215" cy="276999"/>
          </a:xfrm>
          <a:prstGeom prst="rect">
            <a:avLst/>
          </a:prstGeom>
          <a:noFill/>
        </p:spPr>
        <p:txBody>
          <a:bodyPr wrap="square" rtlCol="0">
            <a:spAutoFit/>
          </a:bodyPr>
          <a:lstStyle/>
          <a:p>
            <a:r>
              <a:rPr lang="pl-PL" sz="1200" dirty="0"/>
              <a:t>T</a:t>
            </a:r>
            <a:r>
              <a:rPr lang="pl-PL" sz="1200" baseline="-25000" dirty="0"/>
              <a:t>12</a:t>
            </a:r>
          </a:p>
        </p:txBody>
      </p:sp>
      <p:cxnSp>
        <p:nvCxnSpPr>
          <p:cNvPr id="139" name="Łącznik prosty ze strzałką 138"/>
          <p:cNvCxnSpPr/>
          <p:nvPr/>
        </p:nvCxnSpPr>
        <p:spPr>
          <a:xfrm flipH="1">
            <a:off x="2310162" y="4394837"/>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 name="pole tekstowe 4"/>
          <p:cNvSpPr txBox="1"/>
          <p:nvPr/>
        </p:nvSpPr>
        <p:spPr>
          <a:xfrm>
            <a:off x="1374380" y="2785837"/>
            <a:ext cx="2261566" cy="276999"/>
          </a:xfrm>
          <a:prstGeom prst="rect">
            <a:avLst/>
          </a:prstGeom>
          <a:noFill/>
        </p:spPr>
        <p:txBody>
          <a:bodyPr wrap="square" rtlCol="0">
            <a:spAutoFit/>
          </a:bodyPr>
          <a:lstStyle/>
          <a:p>
            <a:r>
              <a:rPr lang="pl-PL" sz="1200" dirty="0"/>
              <a:t>Obciążenie członu 1</a:t>
            </a:r>
          </a:p>
        </p:txBody>
      </p:sp>
      <p:sp>
        <p:nvSpPr>
          <p:cNvPr id="141" name="pole tekstowe 140"/>
          <p:cNvSpPr txBox="1"/>
          <p:nvPr/>
        </p:nvSpPr>
        <p:spPr>
          <a:xfrm>
            <a:off x="5773554" y="2808947"/>
            <a:ext cx="2261566" cy="276999"/>
          </a:xfrm>
          <a:prstGeom prst="rect">
            <a:avLst/>
          </a:prstGeom>
          <a:noFill/>
        </p:spPr>
        <p:txBody>
          <a:bodyPr wrap="square" rtlCol="0">
            <a:spAutoFit/>
          </a:bodyPr>
          <a:lstStyle/>
          <a:p>
            <a:r>
              <a:rPr lang="pl-PL" sz="1200" dirty="0"/>
              <a:t>Obciążenie członu 2</a:t>
            </a:r>
          </a:p>
        </p:txBody>
      </p:sp>
      <p:cxnSp>
        <p:nvCxnSpPr>
          <p:cNvPr id="38" name="Łącznik prosty ze strzałką 37"/>
          <p:cNvCxnSpPr/>
          <p:nvPr/>
        </p:nvCxnSpPr>
        <p:spPr>
          <a:xfrm flipH="1" flipV="1">
            <a:off x="2319367" y="4417825"/>
            <a:ext cx="700590" cy="913194"/>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8" name="Łącznik prostoliniowy 7"/>
          <p:cNvCxnSpPr/>
          <p:nvPr/>
        </p:nvCxnSpPr>
        <p:spPr>
          <a:xfrm>
            <a:off x="2310162" y="5355505"/>
            <a:ext cx="70979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Łącznik prostoliniowy 42"/>
          <p:cNvCxnSpPr/>
          <p:nvPr/>
        </p:nvCxnSpPr>
        <p:spPr>
          <a:xfrm>
            <a:off x="3019957" y="4391781"/>
            <a:ext cx="0" cy="963724"/>
          </a:xfrm>
          <a:prstGeom prst="line">
            <a:avLst/>
          </a:prstGeom>
        </p:spPr>
        <p:style>
          <a:lnRef idx="1">
            <a:schemeClr val="accent1"/>
          </a:lnRef>
          <a:fillRef idx="0">
            <a:schemeClr val="accent1"/>
          </a:fillRef>
          <a:effectRef idx="0">
            <a:schemeClr val="accent1"/>
          </a:effectRef>
          <a:fontRef idx="minor">
            <a:schemeClr val="tx1"/>
          </a:fontRef>
        </p:style>
      </p:cxnSp>
      <p:sp>
        <p:nvSpPr>
          <p:cNvPr id="46" name="pole tekstowe 45"/>
          <p:cNvSpPr txBox="1"/>
          <p:nvPr/>
        </p:nvSpPr>
        <p:spPr>
          <a:xfrm>
            <a:off x="2583269" y="4586261"/>
            <a:ext cx="572215" cy="276999"/>
          </a:xfrm>
          <a:prstGeom prst="rect">
            <a:avLst/>
          </a:prstGeom>
          <a:noFill/>
        </p:spPr>
        <p:txBody>
          <a:bodyPr wrap="square" rtlCol="0">
            <a:spAutoFit/>
          </a:bodyPr>
          <a:lstStyle/>
          <a:p>
            <a:r>
              <a:rPr lang="pl-PL" sz="1200" dirty="0"/>
              <a:t>P</a:t>
            </a:r>
            <a:r>
              <a:rPr lang="pl-PL" sz="1200" baseline="30000" dirty="0"/>
              <a:t>T</a:t>
            </a:r>
            <a:r>
              <a:rPr lang="pl-PL" sz="1200" baseline="-25000" dirty="0"/>
              <a:t>21</a:t>
            </a:r>
          </a:p>
        </p:txBody>
      </p:sp>
      <p:cxnSp>
        <p:nvCxnSpPr>
          <p:cNvPr id="47" name="Łącznik prosty ze strzałką 46"/>
          <p:cNvCxnSpPr/>
          <p:nvPr/>
        </p:nvCxnSpPr>
        <p:spPr>
          <a:xfrm>
            <a:off x="6065884" y="3505917"/>
            <a:ext cx="667297" cy="1038824"/>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50" name="Łącznik prostoliniowy 49"/>
          <p:cNvCxnSpPr/>
          <p:nvPr/>
        </p:nvCxnSpPr>
        <p:spPr>
          <a:xfrm>
            <a:off x="6047760" y="3489249"/>
            <a:ext cx="63721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Łącznik prostoliniowy 50"/>
          <p:cNvCxnSpPr/>
          <p:nvPr/>
        </p:nvCxnSpPr>
        <p:spPr>
          <a:xfrm>
            <a:off x="6041817" y="3505916"/>
            <a:ext cx="0" cy="1038825"/>
          </a:xfrm>
          <a:prstGeom prst="line">
            <a:avLst/>
          </a:prstGeom>
        </p:spPr>
        <p:style>
          <a:lnRef idx="1">
            <a:schemeClr val="accent1"/>
          </a:lnRef>
          <a:fillRef idx="0">
            <a:schemeClr val="accent1"/>
          </a:fillRef>
          <a:effectRef idx="0">
            <a:schemeClr val="accent1"/>
          </a:effectRef>
          <a:fontRef idx="minor">
            <a:schemeClr val="tx1"/>
          </a:fontRef>
        </p:style>
      </p:cxnSp>
      <p:sp>
        <p:nvSpPr>
          <p:cNvPr id="55" name="pole tekstowe 54"/>
          <p:cNvSpPr txBox="1"/>
          <p:nvPr/>
        </p:nvSpPr>
        <p:spPr>
          <a:xfrm>
            <a:off x="6217333" y="3609020"/>
            <a:ext cx="572215" cy="276999"/>
          </a:xfrm>
          <a:prstGeom prst="rect">
            <a:avLst/>
          </a:prstGeom>
          <a:noFill/>
        </p:spPr>
        <p:txBody>
          <a:bodyPr wrap="square" rtlCol="0">
            <a:spAutoFit/>
          </a:bodyPr>
          <a:lstStyle/>
          <a:p>
            <a:r>
              <a:rPr lang="pl-PL" sz="1200" dirty="0"/>
              <a:t>P</a:t>
            </a:r>
            <a:r>
              <a:rPr lang="pl-PL" sz="1200" baseline="30000" dirty="0"/>
              <a:t>T</a:t>
            </a:r>
            <a:r>
              <a:rPr lang="pl-PL" sz="1200" baseline="-25000" dirty="0"/>
              <a:t>12</a:t>
            </a:r>
          </a:p>
        </p:txBody>
      </p:sp>
    </p:spTree>
    <p:extLst>
      <p:ext uri="{BB962C8B-B14F-4D97-AF65-F5344CB8AC3E}">
        <p14:creationId xmlns:p14="http://schemas.microsoft.com/office/powerpoint/2010/main" val="3996142715"/>
      </p:ext>
    </p:extLst>
  </p:cSld>
  <p:clrMapOvr>
    <a:masterClrMapping/>
  </p:clrMapOvr>
  <p:transition>
    <p:randomBa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Tarcie – wiadomości podstawowe</a:t>
            </a:r>
          </a:p>
        </p:txBody>
      </p:sp>
      <p:sp>
        <p:nvSpPr>
          <p:cNvPr id="4" name="pole tekstowe 3"/>
          <p:cNvSpPr txBox="1"/>
          <p:nvPr/>
        </p:nvSpPr>
        <p:spPr>
          <a:xfrm>
            <a:off x="719572" y="1952836"/>
            <a:ext cx="7128792" cy="584775"/>
          </a:xfrm>
          <a:prstGeom prst="rect">
            <a:avLst/>
          </a:prstGeom>
          <a:noFill/>
        </p:spPr>
        <p:txBody>
          <a:bodyPr wrap="square" rtlCol="0">
            <a:spAutoFit/>
          </a:bodyPr>
          <a:lstStyle/>
          <a:p>
            <a:r>
              <a:rPr lang="pl-PL" sz="1600" dirty="0"/>
              <a:t>Kąt działania </a:t>
            </a:r>
            <a:r>
              <a:rPr lang="el-GR" sz="1600" dirty="0"/>
              <a:t>ρ</a:t>
            </a:r>
            <a:r>
              <a:rPr lang="pl-PL" sz="1600" dirty="0"/>
              <a:t> wypadkowej siły oddziaływania w stosunku do prostej normalnej skierowanej do  powierzchni styku można wyrazić zależnością:</a:t>
            </a:r>
          </a:p>
        </p:txBody>
      </p:sp>
      <p:sp>
        <p:nvSpPr>
          <p:cNvPr id="3" name="pole tekstowe 2"/>
          <p:cNvSpPr txBox="1"/>
          <p:nvPr/>
        </p:nvSpPr>
        <p:spPr>
          <a:xfrm>
            <a:off x="3693523" y="2888940"/>
            <a:ext cx="1872208" cy="369332"/>
          </a:xfrm>
          <a:prstGeom prst="rect">
            <a:avLst/>
          </a:prstGeom>
          <a:noFill/>
        </p:spPr>
        <p:txBody>
          <a:bodyPr wrap="square" rtlCol="0">
            <a:spAutoFit/>
          </a:bodyPr>
          <a:lstStyle/>
          <a:p>
            <a:r>
              <a:rPr lang="pl-PL" i="1" dirty="0"/>
              <a:t>tg</a:t>
            </a:r>
            <a:r>
              <a:rPr lang="el-GR" i="1" dirty="0"/>
              <a:t>ρ</a:t>
            </a:r>
            <a:r>
              <a:rPr lang="pl-PL" i="1" dirty="0"/>
              <a:t>=µ</a:t>
            </a:r>
          </a:p>
        </p:txBody>
      </p:sp>
      <p:sp>
        <p:nvSpPr>
          <p:cNvPr id="7" name="Prostokąt 6"/>
          <p:cNvSpPr/>
          <p:nvPr/>
        </p:nvSpPr>
        <p:spPr>
          <a:xfrm>
            <a:off x="3024405" y="4315299"/>
            <a:ext cx="1440160" cy="61206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8" name="Łącznik prostoliniowy 7"/>
          <p:cNvCxnSpPr/>
          <p:nvPr/>
        </p:nvCxnSpPr>
        <p:spPr>
          <a:xfrm>
            <a:off x="2376333" y="4963371"/>
            <a:ext cx="2700300" cy="0"/>
          </a:xfrm>
          <a:prstGeom prst="line">
            <a:avLst/>
          </a:prstGeom>
          <a:ln w="158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 name="Łącznik prosty ze strzałką 8"/>
          <p:cNvCxnSpPr/>
          <p:nvPr/>
        </p:nvCxnSpPr>
        <p:spPr>
          <a:xfrm>
            <a:off x="3744485" y="3847247"/>
            <a:ext cx="0" cy="1008112"/>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10" name="Łącznik prostoliniowy 9"/>
          <p:cNvCxnSpPr/>
          <p:nvPr/>
        </p:nvCxnSpPr>
        <p:spPr>
          <a:xfrm flipV="1">
            <a:off x="2376333" y="496337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 name="Łącznik prostoliniowy 10"/>
          <p:cNvCxnSpPr/>
          <p:nvPr/>
        </p:nvCxnSpPr>
        <p:spPr>
          <a:xfrm flipV="1">
            <a:off x="2530970" y="496337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 name="Łącznik prostoliniowy 11"/>
          <p:cNvCxnSpPr/>
          <p:nvPr/>
        </p:nvCxnSpPr>
        <p:spPr>
          <a:xfrm flipV="1">
            <a:off x="2715649" y="495779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 name="Łącznik prostoliniowy 12"/>
          <p:cNvCxnSpPr/>
          <p:nvPr/>
        </p:nvCxnSpPr>
        <p:spPr>
          <a:xfrm flipV="1">
            <a:off x="2870286" y="495779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 name="Łącznik prostoliniowy 13"/>
          <p:cNvCxnSpPr/>
          <p:nvPr/>
        </p:nvCxnSpPr>
        <p:spPr>
          <a:xfrm flipV="1">
            <a:off x="3031177" y="496895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 name="Łącznik prostoliniowy 14"/>
          <p:cNvCxnSpPr/>
          <p:nvPr/>
        </p:nvCxnSpPr>
        <p:spPr>
          <a:xfrm flipV="1">
            <a:off x="3185814" y="496895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Łącznik prostoliniowy 15"/>
          <p:cNvCxnSpPr/>
          <p:nvPr/>
        </p:nvCxnSpPr>
        <p:spPr>
          <a:xfrm flipV="1">
            <a:off x="3370493" y="496337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 name="Łącznik prostoliniowy 16"/>
          <p:cNvCxnSpPr/>
          <p:nvPr/>
        </p:nvCxnSpPr>
        <p:spPr>
          <a:xfrm flipV="1">
            <a:off x="3525130" y="496337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 name="Łącznik prostoliniowy 17"/>
          <p:cNvCxnSpPr/>
          <p:nvPr/>
        </p:nvCxnSpPr>
        <p:spPr>
          <a:xfrm flipV="1">
            <a:off x="3676424" y="496337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9" name="Łącznik prostoliniowy 18"/>
          <p:cNvCxnSpPr/>
          <p:nvPr/>
        </p:nvCxnSpPr>
        <p:spPr>
          <a:xfrm flipV="1">
            <a:off x="3831061" y="496337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0" name="Łącznik prostoliniowy 19"/>
          <p:cNvCxnSpPr/>
          <p:nvPr/>
        </p:nvCxnSpPr>
        <p:spPr>
          <a:xfrm flipV="1">
            <a:off x="4015740" y="495779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1" name="Łącznik prostoliniowy 20"/>
          <p:cNvCxnSpPr/>
          <p:nvPr/>
        </p:nvCxnSpPr>
        <p:spPr>
          <a:xfrm flipV="1">
            <a:off x="4170377" y="495779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2" name="Łącznik prostoliniowy 21"/>
          <p:cNvCxnSpPr/>
          <p:nvPr/>
        </p:nvCxnSpPr>
        <p:spPr>
          <a:xfrm flipV="1">
            <a:off x="4331268" y="496895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3" name="Łącznik prostoliniowy 22"/>
          <p:cNvCxnSpPr/>
          <p:nvPr/>
        </p:nvCxnSpPr>
        <p:spPr>
          <a:xfrm flipV="1">
            <a:off x="4485905" y="496895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4" name="Łącznik prostoliniowy 23"/>
          <p:cNvCxnSpPr/>
          <p:nvPr/>
        </p:nvCxnSpPr>
        <p:spPr>
          <a:xfrm flipV="1">
            <a:off x="4670584" y="496337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Łącznik prostoliniowy 24"/>
          <p:cNvCxnSpPr/>
          <p:nvPr/>
        </p:nvCxnSpPr>
        <p:spPr>
          <a:xfrm flipV="1">
            <a:off x="4825221" y="496337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26" name="pole tekstowe 25"/>
          <p:cNvSpPr txBox="1"/>
          <p:nvPr/>
        </p:nvSpPr>
        <p:spPr>
          <a:xfrm>
            <a:off x="3175193" y="4459315"/>
            <a:ext cx="82629" cy="276999"/>
          </a:xfrm>
          <a:prstGeom prst="rect">
            <a:avLst/>
          </a:prstGeom>
          <a:noFill/>
        </p:spPr>
        <p:txBody>
          <a:bodyPr wrap="square" rtlCol="0">
            <a:spAutoFit/>
          </a:bodyPr>
          <a:lstStyle/>
          <a:p>
            <a:r>
              <a:rPr lang="pl-PL" sz="1200" dirty="0"/>
              <a:t>1</a:t>
            </a:r>
          </a:p>
        </p:txBody>
      </p:sp>
      <p:sp>
        <p:nvSpPr>
          <p:cNvPr id="27" name="pole tekstowe 26"/>
          <p:cNvSpPr txBox="1"/>
          <p:nvPr/>
        </p:nvSpPr>
        <p:spPr>
          <a:xfrm>
            <a:off x="2619566" y="5058962"/>
            <a:ext cx="82629" cy="276999"/>
          </a:xfrm>
          <a:prstGeom prst="rect">
            <a:avLst/>
          </a:prstGeom>
          <a:noFill/>
        </p:spPr>
        <p:txBody>
          <a:bodyPr wrap="square" rtlCol="0">
            <a:spAutoFit/>
          </a:bodyPr>
          <a:lstStyle/>
          <a:p>
            <a:r>
              <a:rPr lang="pl-PL" sz="1200" dirty="0"/>
              <a:t>2</a:t>
            </a:r>
          </a:p>
        </p:txBody>
      </p:sp>
      <p:sp>
        <p:nvSpPr>
          <p:cNvPr id="28" name="pole tekstowe 27"/>
          <p:cNvSpPr txBox="1"/>
          <p:nvPr/>
        </p:nvSpPr>
        <p:spPr>
          <a:xfrm>
            <a:off x="3831061" y="3828956"/>
            <a:ext cx="572215" cy="276999"/>
          </a:xfrm>
          <a:prstGeom prst="rect">
            <a:avLst/>
          </a:prstGeom>
          <a:noFill/>
        </p:spPr>
        <p:txBody>
          <a:bodyPr wrap="square" rtlCol="0">
            <a:spAutoFit/>
          </a:bodyPr>
          <a:lstStyle/>
          <a:p>
            <a:r>
              <a:rPr lang="pl-PL" sz="1200" dirty="0"/>
              <a:t>P</a:t>
            </a:r>
            <a:r>
              <a:rPr lang="pl-PL" sz="1200" baseline="-25000" dirty="0"/>
              <a:t>12</a:t>
            </a:r>
          </a:p>
        </p:txBody>
      </p:sp>
      <p:cxnSp>
        <p:nvCxnSpPr>
          <p:cNvPr id="29" name="Łącznik prosty ze strzałką 28"/>
          <p:cNvCxnSpPr/>
          <p:nvPr/>
        </p:nvCxnSpPr>
        <p:spPr>
          <a:xfrm flipV="1">
            <a:off x="3744704" y="4991819"/>
            <a:ext cx="0" cy="963724"/>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30" name="pole tekstowe 29"/>
          <p:cNvSpPr txBox="1"/>
          <p:nvPr/>
        </p:nvSpPr>
        <p:spPr>
          <a:xfrm>
            <a:off x="3185814" y="5546304"/>
            <a:ext cx="572215" cy="276999"/>
          </a:xfrm>
          <a:prstGeom prst="rect">
            <a:avLst/>
          </a:prstGeom>
          <a:noFill/>
        </p:spPr>
        <p:txBody>
          <a:bodyPr wrap="square" rtlCol="0">
            <a:spAutoFit/>
          </a:bodyPr>
          <a:lstStyle/>
          <a:p>
            <a:r>
              <a:rPr lang="pl-PL" sz="1200" dirty="0"/>
              <a:t>P</a:t>
            </a:r>
            <a:r>
              <a:rPr lang="pl-PL" sz="1200" baseline="-25000" dirty="0"/>
              <a:t>21</a:t>
            </a:r>
          </a:p>
        </p:txBody>
      </p:sp>
      <p:sp>
        <p:nvSpPr>
          <p:cNvPr id="31" name="pole tekstowe 30"/>
          <p:cNvSpPr txBox="1"/>
          <p:nvPr/>
        </p:nvSpPr>
        <p:spPr>
          <a:xfrm>
            <a:off x="3913690" y="4650368"/>
            <a:ext cx="572215" cy="276999"/>
          </a:xfrm>
          <a:prstGeom prst="rect">
            <a:avLst/>
          </a:prstGeom>
          <a:noFill/>
        </p:spPr>
        <p:txBody>
          <a:bodyPr wrap="square" rtlCol="0">
            <a:spAutoFit/>
          </a:bodyPr>
          <a:lstStyle/>
          <a:p>
            <a:r>
              <a:rPr lang="pl-PL" sz="1200" dirty="0"/>
              <a:t>T</a:t>
            </a:r>
            <a:r>
              <a:rPr lang="pl-PL" sz="1200" baseline="-25000" dirty="0"/>
              <a:t>21</a:t>
            </a:r>
          </a:p>
        </p:txBody>
      </p:sp>
      <p:cxnSp>
        <p:nvCxnSpPr>
          <p:cNvPr id="32" name="Łącznik prosty ze strzałką 31"/>
          <p:cNvCxnSpPr/>
          <p:nvPr/>
        </p:nvCxnSpPr>
        <p:spPr>
          <a:xfrm flipH="1">
            <a:off x="3785315" y="4954276"/>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Łącznik prosty ze strzałką 32"/>
          <p:cNvCxnSpPr/>
          <p:nvPr/>
        </p:nvCxnSpPr>
        <p:spPr>
          <a:xfrm flipH="1" flipV="1">
            <a:off x="3794520" y="4977264"/>
            <a:ext cx="700590" cy="913194"/>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34" name="pole tekstowe 33"/>
          <p:cNvSpPr txBox="1"/>
          <p:nvPr/>
        </p:nvSpPr>
        <p:spPr>
          <a:xfrm>
            <a:off x="4058422" y="5145700"/>
            <a:ext cx="572215" cy="276999"/>
          </a:xfrm>
          <a:prstGeom prst="rect">
            <a:avLst/>
          </a:prstGeom>
          <a:noFill/>
        </p:spPr>
        <p:txBody>
          <a:bodyPr wrap="square" rtlCol="0">
            <a:spAutoFit/>
          </a:bodyPr>
          <a:lstStyle/>
          <a:p>
            <a:r>
              <a:rPr lang="pl-PL" sz="1200" dirty="0"/>
              <a:t>P</a:t>
            </a:r>
            <a:r>
              <a:rPr lang="pl-PL" sz="1200" baseline="30000" dirty="0"/>
              <a:t>T</a:t>
            </a:r>
            <a:r>
              <a:rPr lang="pl-PL" sz="1200" baseline="-25000" dirty="0"/>
              <a:t>21</a:t>
            </a:r>
          </a:p>
        </p:txBody>
      </p:sp>
      <p:cxnSp>
        <p:nvCxnSpPr>
          <p:cNvPr id="35" name="Łącznik prosty ze strzałką 34"/>
          <p:cNvCxnSpPr/>
          <p:nvPr/>
        </p:nvCxnSpPr>
        <p:spPr>
          <a:xfrm>
            <a:off x="3049259" y="4896760"/>
            <a:ext cx="673549"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6" name="pole tekstowe 35"/>
          <p:cNvSpPr txBox="1"/>
          <p:nvPr/>
        </p:nvSpPr>
        <p:spPr>
          <a:xfrm>
            <a:off x="3114132" y="4650122"/>
            <a:ext cx="572215" cy="276999"/>
          </a:xfrm>
          <a:prstGeom prst="rect">
            <a:avLst/>
          </a:prstGeom>
          <a:noFill/>
        </p:spPr>
        <p:txBody>
          <a:bodyPr wrap="square" rtlCol="0">
            <a:spAutoFit/>
          </a:bodyPr>
          <a:lstStyle/>
          <a:p>
            <a:r>
              <a:rPr lang="pl-PL" sz="1200" dirty="0"/>
              <a:t>T</a:t>
            </a:r>
            <a:r>
              <a:rPr lang="pl-PL" sz="1200" baseline="-25000" dirty="0"/>
              <a:t>12</a:t>
            </a:r>
          </a:p>
        </p:txBody>
      </p:sp>
      <p:cxnSp>
        <p:nvCxnSpPr>
          <p:cNvPr id="37" name="Łącznik prosty ze strzałką 36"/>
          <p:cNvCxnSpPr/>
          <p:nvPr/>
        </p:nvCxnSpPr>
        <p:spPr>
          <a:xfrm>
            <a:off x="3049259" y="3853626"/>
            <a:ext cx="667297" cy="1038824"/>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38" name="pole tekstowe 37"/>
          <p:cNvSpPr txBox="1"/>
          <p:nvPr/>
        </p:nvSpPr>
        <p:spPr>
          <a:xfrm>
            <a:off x="2516896" y="4012388"/>
            <a:ext cx="572215" cy="276999"/>
          </a:xfrm>
          <a:prstGeom prst="rect">
            <a:avLst/>
          </a:prstGeom>
          <a:noFill/>
        </p:spPr>
        <p:txBody>
          <a:bodyPr wrap="square" rtlCol="0">
            <a:spAutoFit/>
          </a:bodyPr>
          <a:lstStyle/>
          <a:p>
            <a:r>
              <a:rPr lang="pl-PL" sz="1200" dirty="0"/>
              <a:t>P</a:t>
            </a:r>
            <a:r>
              <a:rPr lang="pl-PL" sz="1200" baseline="30000" dirty="0"/>
              <a:t>T</a:t>
            </a:r>
            <a:r>
              <a:rPr lang="pl-PL" sz="1200" baseline="-25000" dirty="0"/>
              <a:t>21</a:t>
            </a:r>
          </a:p>
        </p:txBody>
      </p:sp>
      <p:sp>
        <p:nvSpPr>
          <p:cNvPr id="5" name="Łuk 4"/>
          <p:cNvSpPr/>
          <p:nvPr/>
        </p:nvSpPr>
        <p:spPr>
          <a:xfrm rot="17670070">
            <a:off x="3228522" y="3829616"/>
            <a:ext cx="691153" cy="837260"/>
          </a:xfrm>
          <a:prstGeom prst="arc">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40" name="Łuk 39"/>
          <p:cNvSpPr/>
          <p:nvPr/>
        </p:nvSpPr>
        <p:spPr>
          <a:xfrm rot="5932707">
            <a:off x="3461882" y="5137171"/>
            <a:ext cx="691153" cy="837260"/>
          </a:xfrm>
          <a:prstGeom prst="arc">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6" name="pole tekstowe 5"/>
          <p:cNvSpPr txBox="1"/>
          <p:nvPr/>
        </p:nvSpPr>
        <p:spPr>
          <a:xfrm>
            <a:off x="3256893" y="3619518"/>
            <a:ext cx="252028" cy="276999"/>
          </a:xfrm>
          <a:prstGeom prst="rect">
            <a:avLst/>
          </a:prstGeom>
          <a:noFill/>
        </p:spPr>
        <p:txBody>
          <a:bodyPr wrap="square" rtlCol="0">
            <a:spAutoFit/>
          </a:bodyPr>
          <a:lstStyle/>
          <a:p>
            <a:r>
              <a:rPr lang="el-GR" sz="1200" dirty="0"/>
              <a:t>ρ</a:t>
            </a:r>
            <a:endParaRPr lang="pl-PL" sz="1200" dirty="0"/>
          </a:p>
        </p:txBody>
      </p:sp>
      <p:sp>
        <p:nvSpPr>
          <p:cNvPr id="42" name="pole tekstowe 41"/>
          <p:cNvSpPr txBox="1"/>
          <p:nvPr/>
        </p:nvSpPr>
        <p:spPr>
          <a:xfrm>
            <a:off x="4022381" y="5817043"/>
            <a:ext cx="252028" cy="276999"/>
          </a:xfrm>
          <a:prstGeom prst="rect">
            <a:avLst/>
          </a:prstGeom>
          <a:noFill/>
        </p:spPr>
        <p:txBody>
          <a:bodyPr wrap="square" rtlCol="0">
            <a:spAutoFit/>
          </a:bodyPr>
          <a:lstStyle/>
          <a:p>
            <a:r>
              <a:rPr lang="el-GR" sz="1200" dirty="0"/>
              <a:t>ρ</a:t>
            </a:r>
            <a:endParaRPr lang="pl-PL" sz="1200" dirty="0"/>
          </a:p>
        </p:txBody>
      </p:sp>
    </p:spTree>
    <p:extLst>
      <p:ext uri="{BB962C8B-B14F-4D97-AF65-F5344CB8AC3E}">
        <p14:creationId xmlns:p14="http://schemas.microsoft.com/office/powerpoint/2010/main" val="2830793465"/>
      </p:ext>
    </p:extLst>
  </p:cSld>
  <p:clrMapOvr>
    <a:masterClrMapping/>
  </p:clrMapOvr>
  <p:transition>
    <p:randomBa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Tarcie – wiadomości podstawowe</a:t>
            </a:r>
          </a:p>
        </p:txBody>
      </p:sp>
      <p:sp>
        <p:nvSpPr>
          <p:cNvPr id="4" name="pole tekstowe 3"/>
          <p:cNvSpPr txBox="1"/>
          <p:nvPr/>
        </p:nvSpPr>
        <p:spPr>
          <a:xfrm>
            <a:off x="719572" y="1952836"/>
            <a:ext cx="7128792" cy="830997"/>
          </a:xfrm>
          <a:prstGeom prst="rect">
            <a:avLst/>
          </a:prstGeom>
          <a:noFill/>
        </p:spPr>
        <p:txBody>
          <a:bodyPr wrap="square" rtlCol="0">
            <a:spAutoFit/>
          </a:bodyPr>
          <a:lstStyle/>
          <a:p>
            <a:pPr algn="just"/>
            <a:r>
              <a:rPr lang="pl-PL" sz="1600" dirty="0"/>
              <a:t>Zakreskowane pole utworzone pomiędzy wektorami siły normalnej </a:t>
            </a:r>
            <a:br>
              <a:rPr lang="pl-PL" sz="1600" dirty="0"/>
            </a:br>
            <a:r>
              <a:rPr lang="pl-PL" sz="1600" dirty="0"/>
              <a:t>i wypadkowej, wyznaczone przez kąt tarcia określa tzw. strefę tarcia  </a:t>
            </a:r>
            <a:br>
              <a:rPr lang="pl-PL" sz="1600" dirty="0"/>
            </a:br>
            <a:r>
              <a:rPr lang="pl-PL" sz="1600" dirty="0"/>
              <a:t>lub w przypadku wielokierunkowego ruchu członu stożek tarcia.</a:t>
            </a:r>
          </a:p>
        </p:txBody>
      </p:sp>
      <p:sp>
        <p:nvSpPr>
          <p:cNvPr id="7" name="Prostokąt 6"/>
          <p:cNvSpPr/>
          <p:nvPr/>
        </p:nvSpPr>
        <p:spPr>
          <a:xfrm>
            <a:off x="2013571" y="4306204"/>
            <a:ext cx="1440160" cy="61206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8" name="Łącznik prostoliniowy 7"/>
          <p:cNvCxnSpPr/>
          <p:nvPr/>
        </p:nvCxnSpPr>
        <p:spPr>
          <a:xfrm>
            <a:off x="1365499" y="4954276"/>
            <a:ext cx="2700300" cy="0"/>
          </a:xfrm>
          <a:prstGeom prst="line">
            <a:avLst/>
          </a:prstGeom>
          <a:ln w="158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 name="Łącznik prostoliniowy 9"/>
          <p:cNvCxnSpPr/>
          <p:nvPr/>
        </p:nvCxnSpPr>
        <p:spPr>
          <a:xfrm flipV="1">
            <a:off x="1365499" y="495427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 name="Łącznik prostoliniowy 10"/>
          <p:cNvCxnSpPr/>
          <p:nvPr/>
        </p:nvCxnSpPr>
        <p:spPr>
          <a:xfrm flipV="1">
            <a:off x="1520136" y="495427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 name="Łącznik prostoliniowy 11"/>
          <p:cNvCxnSpPr/>
          <p:nvPr/>
        </p:nvCxnSpPr>
        <p:spPr>
          <a:xfrm flipV="1">
            <a:off x="1704815" y="4948695"/>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 name="Łącznik prostoliniowy 12"/>
          <p:cNvCxnSpPr/>
          <p:nvPr/>
        </p:nvCxnSpPr>
        <p:spPr>
          <a:xfrm flipV="1">
            <a:off x="1859452" y="4948695"/>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 name="Łącznik prostoliniowy 13"/>
          <p:cNvCxnSpPr/>
          <p:nvPr/>
        </p:nvCxnSpPr>
        <p:spPr>
          <a:xfrm flipV="1">
            <a:off x="2020343" y="495985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 name="Łącznik prostoliniowy 14"/>
          <p:cNvCxnSpPr/>
          <p:nvPr/>
        </p:nvCxnSpPr>
        <p:spPr>
          <a:xfrm flipV="1">
            <a:off x="2174980" y="495985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Łącznik prostoliniowy 15"/>
          <p:cNvCxnSpPr/>
          <p:nvPr/>
        </p:nvCxnSpPr>
        <p:spPr>
          <a:xfrm flipV="1">
            <a:off x="2359659" y="495427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 name="Łącznik prostoliniowy 16"/>
          <p:cNvCxnSpPr/>
          <p:nvPr/>
        </p:nvCxnSpPr>
        <p:spPr>
          <a:xfrm flipV="1">
            <a:off x="2514296" y="495427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 name="Łącznik prostoliniowy 17"/>
          <p:cNvCxnSpPr/>
          <p:nvPr/>
        </p:nvCxnSpPr>
        <p:spPr>
          <a:xfrm flipV="1">
            <a:off x="2665590" y="495427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9" name="Łącznik prostoliniowy 18"/>
          <p:cNvCxnSpPr/>
          <p:nvPr/>
        </p:nvCxnSpPr>
        <p:spPr>
          <a:xfrm flipV="1">
            <a:off x="2820227" y="495427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0" name="Łącznik prostoliniowy 19"/>
          <p:cNvCxnSpPr/>
          <p:nvPr/>
        </p:nvCxnSpPr>
        <p:spPr>
          <a:xfrm flipV="1">
            <a:off x="3004906" y="4948695"/>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1" name="Łącznik prostoliniowy 20"/>
          <p:cNvCxnSpPr/>
          <p:nvPr/>
        </p:nvCxnSpPr>
        <p:spPr>
          <a:xfrm flipV="1">
            <a:off x="3159543" y="4948695"/>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2" name="Łącznik prostoliniowy 21"/>
          <p:cNvCxnSpPr/>
          <p:nvPr/>
        </p:nvCxnSpPr>
        <p:spPr>
          <a:xfrm flipV="1">
            <a:off x="3320434" y="495985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3" name="Łącznik prostoliniowy 22"/>
          <p:cNvCxnSpPr/>
          <p:nvPr/>
        </p:nvCxnSpPr>
        <p:spPr>
          <a:xfrm flipV="1">
            <a:off x="3475071" y="495985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4" name="Łącznik prostoliniowy 23"/>
          <p:cNvCxnSpPr/>
          <p:nvPr/>
        </p:nvCxnSpPr>
        <p:spPr>
          <a:xfrm flipV="1">
            <a:off x="3659750" y="495427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Łącznik prostoliniowy 24"/>
          <p:cNvCxnSpPr/>
          <p:nvPr/>
        </p:nvCxnSpPr>
        <p:spPr>
          <a:xfrm flipV="1">
            <a:off x="3814387" y="495427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26" name="pole tekstowe 25"/>
          <p:cNvSpPr txBox="1"/>
          <p:nvPr/>
        </p:nvSpPr>
        <p:spPr>
          <a:xfrm>
            <a:off x="2164359" y="4450220"/>
            <a:ext cx="82629" cy="276999"/>
          </a:xfrm>
          <a:prstGeom prst="rect">
            <a:avLst/>
          </a:prstGeom>
          <a:noFill/>
        </p:spPr>
        <p:txBody>
          <a:bodyPr wrap="square" rtlCol="0">
            <a:spAutoFit/>
          </a:bodyPr>
          <a:lstStyle/>
          <a:p>
            <a:r>
              <a:rPr lang="pl-PL" sz="1200" dirty="0"/>
              <a:t>1</a:t>
            </a:r>
          </a:p>
        </p:txBody>
      </p:sp>
      <p:sp>
        <p:nvSpPr>
          <p:cNvPr id="27" name="pole tekstowe 26"/>
          <p:cNvSpPr txBox="1"/>
          <p:nvPr/>
        </p:nvSpPr>
        <p:spPr>
          <a:xfrm>
            <a:off x="1608732" y="5049867"/>
            <a:ext cx="82629" cy="276999"/>
          </a:xfrm>
          <a:prstGeom prst="rect">
            <a:avLst/>
          </a:prstGeom>
          <a:noFill/>
        </p:spPr>
        <p:txBody>
          <a:bodyPr wrap="square" rtlCol="0">
            <a:spAutoFit/>
          </a:bodyPr>
          <a:lstStyle/>
          <a:p>
            <a:r>
              <a:rPr lang="pl-PL" sz="1200" dirty="0"/>
              <a:t>2</a:t>
            </a:r>
          </a:p>
        </p:txBody>
      </p:sp>
      <p:cxnSp>
        <p:nvCxnSpPr>
          <p:cNvPr id="29" name="Łącznik prosty ze strzałką 28"/>
          <p:cNvCxnSpPr>
            <a:endCxn id="7" idx="2"/>
          </p:cNvCxnSpPr>
          <p:nvPr/>
        </p:nvCxnSpPr>
        <p:spPr>
          <a:xfrm flipH="1" flipV="1">
            <a:off x="2733651" y="4918272"/>
            <a:ext cx="219" cy="1028176"/>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30" name="pole tekstowe 29"/>
          <p:cNvSpPr txBox="1"/>
          <p:nvPr/>
        </p:nvSpPr>
        <p:spPr>
          <a:xfrm>
            <a:off x="2174980" y="5537209"/>
            <a:ext cx="572215" cy="276999"/>
          </a:xfrm>
          <a:prstGeom prst="rect">
            <a:avLst/>
          </a:prstGeom>
          <a:noFill/>
        </p:spPr>
        <p:txBody>
          <a:bodyPr wrap="square" rtlCol="0">
            <a:spAutoFit/>
          </a:bodyPr>
          <a:lstStyle/>
          <a:p>
            <a:r>
              <a:rPr lang="pl-PL" sz="1200" dirty="0"/>
              <a:t>P</a:t>
            </a:r>
            <a:r>
              <a:rPr lang="pl-PL" sz="1200" baseline="-25000" dirty="0"/>
              <a:t>21</a:t>
            </a:r>
          </a:p>
        </p:txBody>
      </p:sp>
      <p:sp>
        <p:nvSpPr>
          <p:cNvPr id="31" name="pole tekstowe 30"/>
          <p:cNvSpPr txBox="1"/>
          <p:nvPr/>
        </p:nvSpPr>
        <p:spPr>
          <a:xfrm>
            <a:off x="2902856" y="4641273"/>
            <a:ext cx="572215" cy="276999"/>
          </a:xfrm>
          <a:prstGeom prst="rect">
            <a:avLst/>
          </a:prstGeom>
          <a:noFill/>
        </p:spPr>
        <p:txBody>
          <a:bodyPr wrap="square" rtlCol="0">
            <a:spAutoFit/>
          </a:bodyPr>
          <a:lstStyle/>
          <a:p>
            <a:r>
              <a:rPr lang="pl-PL" sz="1200" dirty="0"/>
              <a:t>T</a:t>
            </a:r>
            <a:r>
              <a:rPr lang="pl-PL" sz="1200" baseline="-25000" dirty="0"/>
              <a:t>21</a:t>
            </a:r>
          </a:p>
        </p:txBody>
      </p:sp>
      <p:cxnSp>
        <p:nvCxnSpPr>
          <p:cNvPr id="32" name="Łącznik prosty ze strzałką 31"/>
          <p:cNvCxnSpPr/>
          <p:nvPr/>
        </p:nvCxnSpPr>
        <p:spPr>
          <a:xfrm flipH="1">
            <a:off x="2774481" y="4945181"/>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Łącznik prosty ze strzałką 32"/>
          <p:cNvCxnSpPr>
            <a:endCxn id="7" idx="2"/>
          </p:cNvCxnSpPr>
          <p:nvPr/>
        </p:nvCxnSpPr>
        <p:spPr>
          <a:xfrm flipH="1" flipV="1">
            <a:off x="2733651" y="4918272"/>
            <a:ext cx="813428" cy="1034481"/>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34" name="pole tekstowe 33"/>
          <p:cNvSpPr txBox="1"/>
          <p:nvPr/>
        </p:nvSpPr>
        <p:spPr>
          <a:xfrm>
            <a:off x="3047588" y="5136605"/>
            <a:ext cx="572215" cy="276999"/>
          </a:xfrm>
          <a:prstGeom prst="rect">
            <a:avLst/>
          </a:prstGeom>
          <a:noFill/>
        </p:spPr>
        <p:txBody>
          <a:bodyPr wrap="square" rtlCol="0">
            <a:spAutoFit/>
          </a:bodyPr>
          <a:lstStyle/>
          <a:p>
            <a:r>
              <a:rPr lang="pl-PL" sz="1200" dirty="0"/>
              <a:t>P</a:t>
            </a:r>
            <a:r>
              <a:rPr lang="pl-PL" sz="1200" baseline="30000" dirty="0"/>
              <a:t>T</a:t>
            </a:r>
            <a:r>
              <a:rPr lang="pl-PL" sz="1200" baseline="-25000" dirty="0"/>
              <a:t>21</a:t>
            </a:r>
          </a:p>
        </p:txBody>
      </p:sp>
      <p:cxnSp>
        <p:nvCxnSpPr>
          <p:cNvPr id="41" name="Łącznik prosty ze strzałką 40"/>
          <p:cNvCxnSpPr/>
          <p:nvPr/>
        </p:nvCxnSpPr>
        <p:spPr>
          <a:xfrm>
            <a:off x="3504599" y="4200424"/>
            <a:ext cx="694081" cy="0"/>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3" name="pole tekstowe 42"/>
          <p:cNvSpPr txBox="1"/>
          <p:nvPr/>
        </p:nvSpPr>
        <p:spPr>
          <a:xfrm>
            <a:off x="3600287" y="3916623"/>
            <a:ext cx="572215" cy="276999"/>
          </a:xfrm>
          <a:prstGeom prst="rect">
            <a:avLst/>
          </a:prstGeom>
          <a:noFill/>
        </p:spPr>
        <p:txBody>
          <a:bodyPr wrap="square" rtlCol="0">
            <a:spAutoFit/>
          </a:bodyPr>
          <a:lstStyle/>
          <a:p>
            <a:r>
              <a:rPr lang="pl-PL" sz="1200" dirty="0"/>
              <a:t>v</a:t>
            </a:r>
            <a:r>
              <a:rPr lang="pl-PL" sz="1200" baseline="-25000" dirty="0"/>
              <a:t>12</a:t>
            </a:r>
          </a:p>
        </p:txBody>
      </p:sp>
      <p:sp>
        <p:nvSpPr>
          <p:cNvPr id="45" name="Trójkąt prostokątny 44"/>
          <p:cNvSpPr/>
          <p:nvPr/>
        </p:nvSpPr>
        <p:spPr>
          <a:xfrm>
            <a:off x="2735796" y="4941168"/>
            <a:ext cx="784756" cy="986591"/>
          </a:xfrm>
          <a:prstGeom prst="rtTriangl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0" name="Łuk 39"/>
          <p:cNvSpPr/>
          <p:nvPr/>
        </p:nvSpPr>
        <p:spPr>
          <a:xfrm rot="5932707">
            <a:off x="2451048" y="5036597"/>
            <a:ext cx="691153" cy="837260"/>
          </a:xfrm>
          <a:prstGeom prst="arc">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42" name="pole tekstowe 41"/>
          <p:cNvSpPr txBox="1"/>
          <p:nvPr/>
        </p:nvSpPr>
        <p:spPr>
          <a:xfrm>
            <a:off x="2824886" y="5373216"/>
            <a:ext cx="252028" cy="276999"/>
          </a:xfrm>
          <a:prstGeom prst="rect">
            <a:avLst/>
          </a:prstGeom>
          <a:noFill/>
        </p:spPr>
        <p:txBody>
          <a:bodyPr wrap="square" rtlCol="0">
            <a:spAutoFit/>
          </a:bodyPr>
          <a:lstStyle/>
          <a:p>
            <a:r>
              <a:rPr lang="el-GR" sz="1200" dirty="0"/>
              <a:t>ρ</a:t>
            </a:r>
            <a:endParaRPr lang="pl-PL" sz="1200" dirty="0"/>
          </a:p>
        </p:txBody>
      </p:sp>
      <p:sp>
        <p:nvSpPr>
          <p:cNvPr id="47" name="Prostokąt 46"/>
          <p:cNvSpPr/>
          <p:nvPr/>
        </p:nvSpPr>
        <p:spPr>
          <a:xfrm>
            <a:off x="5868144" y="4352824"/>
            <a:ext cx="1440160" cy="61206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48" name="Łącznik prostoliniowy 47"/>
          <p:cNvCxnSpPr/>
          <p:nvPr/>
        </p:nvCxnSpPr>
        <p:spPr>
          <a:xfrm>
            <a:off x="5220072" y="5000896"/>
            <a:ext cx="2700300" cy="0"/>
          </a:xfrm>
          <a:prstGeom prst="line">
            <a:avLst/>
          </a:prstGeom>
          <a:ln w="158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9" name="Łącznik prostoliniowy 48"/>
          <p:cNvCxnSpPr/>
          <p:nvPr/>
        </p:nvCxnSpPr>
        <p:spPr>
          <a:xfrm flipV="1">
            <a:off x="5220072" y="500089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0" name="Łącznik prostoliniowy 49"/>
          <p:cNvCxnSpPr/>
          <p:nvPr/>
        </p:nvCxnSpPr>
        <p:spPr>
          <a:xfrm flipV="1">
            <a:off x="5374709" y="500089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1" name="Łącznik prostoliniowy 50"/>
          <p:cNvCxnSpPr/>
          <p:nvPr/>
        </p:nvCxnSpPr>
        <p:spPr>
          <a:xfrm flipV="1">
            <a:off x="5559388" y="4995315"/>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2" name="Łącznik prostoliniowy 51"/>
          <p:cNvCxnSpPr/>
          <p:nvPr/>
        </p:nvCxnSpPr>
        <p:spPr>
          <a:xfrm flipV="1">
            <a:off x="5714025" y="4995315"/>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3" name="Łącznik prostoliniowy 52"/>
          <p:cNvCxnSpPr/>
          <p:nvPr/>
        </p:nvCxnSpPr>
        <p:spPr>
          <a:xfrm flipV="1">
            <a:off x="5874916" y="500647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4" name="Łącznik prostoliniowy 53"/>
          <p:cNvCxnSpPr/>
          <p:nvPr/>
        </p:nvCxnSpPr>
        <p:spPr>
          <a:xfrm flipV="1">
            <a:off x="6029553" y="500647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5" name="Łącznik prostoliniowy 54"/>
          <p:cNvCxnSpPr/>
          <p:nvPr/>
        </p:nvCxnSpPr>
        <p:spPr>
          <a:xfrm flipV="1">
            <a:off x="6214232" y="500089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6" name="Łącznik prostoliniowy 55"/>
          <p:cNvCxnSpPr/>
          <p:nvPr/>
        </p:nvCxnSpPr>
        <p:spPr>
          <a:xfrm flipV="1">
            <a:off x="6368869" y="500089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7" name="Łącznik prostoliniowy 56"/>
          <p:cNvCxnSpPr/>
          <p:nvPr/>
        </p:nvCxnSpPr>
        <p:spPr>
          <a:xfrm flipV="1">
            <a:off x="6520163" y="500089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8" name="Łącznik prostoliniowy 57"/>
          <p:cNvCxnSpPr/>
          <p:nvPr/>
        </p:nvCxnSpPr>
        <p:spPr>
          <a:xfrm flipV="1">
            <a:off x="6674800" y="500089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9" name="Łącznik prostoliniowy 58"/>
          <p:cNvCxnSpPr/>
          <p:nvPr/>
        </p:nvCxnSpPr>
        <p:spPr>
          <a:xfrm flipV="1">
            <a:off x="6859479" y="4995315"/>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0" name="Łącznik prostoliniowy 59"/>
          <p:cNvCxnSpPr/>
          <p:nvPr/>
        </p:nvCxnSpPr>
        <p:spPr>
          <a:xfrm flipV="1">
            <a:off x="7014116" y="4995315"/>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1" name="Łącznik prostoliniowy 60"/>
          <p:cNvCxnSpPr/>
          <p:nvPr/>
        </p:nvCxnSpPr>
        <p:spPr>
          <a:xfrm flipV="1">
            <a:off x="7175007" y="500647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2" name="Łącznik prostoliniowy 61"/>
          <p:cNvCxnSpPr/>
          <p:nvPr/>
        </p:nvCxnSpPr>
        <p:spPr>
          <a:xfrm flipV="1">
            <a:off x="7329644" y="5006477"/>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3" name="Łącznik prostoliniowy 62"/>
          <p:cNvCxnSpPr/>
          <p:nvPr/>
        </p:nvCxnSpPr>
        <p:spPr>
          <a:xfrm flipV="1">
            <a:off x="7514323" y="500089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4" name="Łącznik prostoliniowy 63"/>
          <p:cNvCxnSpPr/>
          <p:nvPr/>
        </p:nvCxnSpPr>
        <p:spPr>
          <a:xfrm flipV="1">
            <a:off x="7668960" y="5000896"/>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5" name="pole tekstowe 64"/>
          <p:cNvSpPr txBox="1"/>
          <p:nvPr/>
        </p:nvSpPr>
        <p:spPr>
          <a:xfrm>
            <a:off x="6018932" y="4496840"/>
            <a:ext cx="82629" cy="276999"/>
          </a:xfrm>
          <a:prstGeom prst="rect">
            <a:avLst/>
          </a:prstGeom>
          <a:noFill/>
        </p:spPr>
        <p:txBody>
          <a:bodyPr wrap="square" rtlCol="0">
            <a:spAutoFit/>
          </a:bodyPr>
          <a:lstStyle/>
          <a:p>
            <a:r>
              <a:rPr lang="pl-PL" sz="1200" dirty="0"/>
              <a:t>1</a:t>
            </a:r>
          </a:p>
        </p:txBody>
      </p:sp>
      <p:sp>
        <p:nvSpPr>
          <p:cNvPr id="66" name="pole tekstowe 65"/>
          <p:cNvSpPr txBox="1"/>
          <p:nvPr/>
        </p:nvSpPr>
        <p:spPr>
          <a:xfrm>
            <a:off x="5463305" y="5096487"/>
            <a:ext cx="82629" cy="276999"/>
          </a:xfrm>
          <a:prstGeom prst="rect">
            <a:avLst/>
          </a:prstGeom>
          <a:noFill/>
        </p:spPr>
        <p:txBody>
          <a:bodyPr wrap="square" rtlCol="0">
            <a:spAutoFit/>
          </a:bodyPr>
          <a:lstStyle/>
          <a:p>
            <a:r>
              <a:rPr lang="pl-PL" sz="1200" dirty="0"/>
              <a:t>2</a:t>
            </a:r>
          </a:p>
        </p:txBody>
      </p:sp>
      <p:cxnSp>
        <p:nvCxnSpPr>
          <p:cNvPr id="67" name="Łącznik prosty ze strzałką 66"/>
          <p:cNvCxnSpPr>
            <a:endCxn id="47" idx="2"/>
          </p:cNvCxnSpPr>
          <p:nvPr/>
        </p:nvCxnSpPr>
        <p:spPr>
          <a:xfrm flipH="1" flipV="1">
            <a:off x="6588224" y="4964892"/>
            <a:ext cx="219" cy="1028176"/>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69" name="pole tekstowe 68"/>
          <p:cNvSpPr txBox="1"/>
          <p:nvPr/>
        </p:nvSpPr>
        <p:spPr>
          <a:xfrm>
            <a:off x="6651197" y="4695924"/>
            <a:ext cx="572215" cy="276999"/>
          </a:xfrm>
          <a:prstGeom prst="rect">
            <a:avLst/>
          </a:prstGeom>
          <a:noFill/>
        </p:spPr>
        <p:txBody>
          <a:bodyPr wrap="square" rtlCol="0">
            <a:spAutoFit/>
          </a:bodyPr>
          <a:lstStyle/>
          <a:p>
            <a:r>
              <a:rPr lang="pl-PL" sz="1200" dirty="0"/>
              <a:t>T</a:t>
            </a:r>
            <a:r>
              <a:rPr lang="pl-PL" sz="1200" baseline="-25000" dirty="0"/>
              <a:t>21</a:t>
            </a:r>
          </a:p>
        </p:txBody>
      </p:sp>
      <p:cxnSp>
        <p:nvCxnSpPr>
          <p:cNvPr id="70" name="Łącznik prosty ze strzałką 69"/>
          <p:cNvCxnSpPr/>
          <p:nvPr/>
        </p:nvCxnSpPr>
        <p:spPr>
          <a:xfrm flipH="1">
            <a:off x="6629054" y="4991801"/>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Łącznik prosty ze strzałką 70"/>
          <p:cNvCxnSpPr>
            <a:endCxn id="47" idx="2"/>
          </p:cNvCxnSpPr>
          <p:nvPr/>
        </p:nvCxnSpPr>
        <p:spPr>
          <a:xfrm flipH="1" flipV="1">
            <a:off x="6588224" y="4964892"/>
            <a:ext cx="813428" cy="1034481"/>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72" name="pole tekstowe 71"/>
          <p:cNvSpPr txBox="1"/>
          <p:nvPr/>
        </p:nvSpPr>
        <p:spPr>
          <a:xfrm>
            <a:off x="6902161" y="5183225"/>
            <a:ext cx="572215" cy="276999"/>
          </a:xfrm>
          <a:prstGeom prst="rect">
            <a:avLst/>
          </a:prstGeom>
          <a:noFill/>
        </p:spPr>
        <p:txBody>
          <a:bodyPr wrap="square" rtlCol="0">
            <a:spAutoFit/>
          </a:bodyPr>
          <a:lstStyle/>
          <a:p>
            <a:r>
              <a:rPr lang="pl-PL" sz="1200" dirty="0"/>
              <a:t>P</a:t>
            </a:r>
            <a:r>
              <a:rPr lang="pl-PL" sz="1200" baseline="30000" dirty="0"/>
              <a:t>T</a:t>
            </a:r>
            <a:r>
              <a:rPr lang="pl-PL" sz="1200" baseline="-25000" dirty="0"/>
              <a:t>21</a:t>
            </a:r>
          </a:p>
        </p:txBody>
      </p:sp>
      <p:sp>
        <p:nvSpPr>
          <p:cNvPr id="75" name="Trójkąt prostokątny 74"/>
          <p:cNvSpPr/>
          <p:nvPr/>
        </p:nvSpPr>
        <p:spPr>
          <a:xfrm>
            <a:off x="6590369" y="4987788"/>
            <a:ext cx="784756" cy="986591"/>
          </a:xfrm>
          <a:prstGeom prst="rtTriangl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6" name="Łuk 75"/>
          <p:cNvSpPr/>
          <p:nvPr/>
        </p:nvSpPr>
        <p:spPr>
          <a:xfrm rot="5932707">
            <a:off x="6305621" y="5083217"/>
            <a:ext cx="691153" cy="837260"/>
          </a:xfrm>
          <a:prstGeom prst="arc">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77" name="pole tekstowe 76"/>
          <p:cNvSpPr txBox="1"/>
          <p:nvPr/>
        </p:nvSpPr>
        <p:spPr>
          <a:xfrm>
            <a:off x="6679459" y="5419836"/>
            <a:ext cx="252028" cy="276999"/>
          </a:xfrm>
          <a:prstGeom prst="rect">
            <a:avLst/>
          </a:prstGeom>
          <a:noFill/>
        </p:spPr>
        <p:txBody>
          <a:bodyPr wrap="square" rtlCol="0">
            <a:spAutoFit/>
          </a:bodyPr>
          <a:lstStyle/>
          <a:p>
            <a:r>
              <a:rPr lang="el-GR" sz="1200" dirty="0"/>
              <a:t>ρ</a:t>
            </a:r>
            <a:endParaRPr lang="pl-PL" sz="1200" dirty="0"/>
          </a:p>
        </p:txBody>
      </p:sp>
      <p:sp>
        <p:nvSpPr>
          <p:cNvPr id="89" name="Trójkąt prostokątny 88"/>
          <p:cNvSpPr/>
          <p:nvPr/>
        </p:nvSpPr>
        <p:spPr>
          <a:xfrm flipH="1">
            <a:off x="5786033" y="4981641"/>
            <a:ext cx="805948" cy="986591"/>
          </a:xfrm>
          <a:prstGeom prst="rtTriangl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8" name="Elipsa 87"/>
          <p:cNvSpPr/>
          <p:nvPr/>
        </p:nvSpPr>
        <p:spPr>
          <a:xfrm>
            <a:off x="5786033" y="5861274"/>
            <a:ext cx="1632890" cy="3240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1" name="Łącznik prostoliniowy 90"/>
          <p:cNvCxnSpPr>
            <a:stCxn id="75" idx="0"/>
          </p:cNvCxnSpPr>
          <p:nvPr/>
        </p:nvCxnSpPr>
        <p:spPr>
          <a:xfrm>
            <a:off x="6590369" y="4987788"/>
            <a:ext cx="12109" cy="10355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Łącznik prostoliniowy 91"/>
          <p:cNvCxnSpPr>
            <a:endCxn id="88" idx="6"/>
          </p:cNvCxnSpPr>
          <p:nvPr/>
        </p:nvCxnSpPr>
        <p:spPr>
          <a:xfrm>
            <a:off x="6602478" y="6023292"/>
            <a:ext cx="8164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Łącznik prosty ze strzałką 98"/>
          <p:cNvCxnSpPr/>
          <p:nvPr/>
        </p:nvCxnSpPr>
        <p:spPr>
          <a:xfrm flipV="1">
            <a:off x="6143190" y="3284984"/>
            <a:ext cx="0" cy="5760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Łącznik prosty ze strzałką 99"/>
          <p:cNvCxnSpPr/>
          <p:nvPr/>
        </p:nvCxnSpPr>
        <p:spPr>
          <a:xfrm flipH="1">
            <a:off x="5786033" y="3850676"/>
            <a:ext cx="375594" cy="3429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Łącznik prosty ze strzałką 101"/>
          <p:cNvCxnSpPr/>
          <p:nvPr/>
        </p:nvCxnSpPr>
        <p:spPr>
          <a:xfrm>
            <a:off x="6153114" y="3861048"/>
            <a:ext cx="59369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0" name="pole tekstowe 109"/>
          <p:cNvSpPr txBox="1"/>
          <p:nvPr/>
        </p:nvSpPr>
        <p:spPr>
          <a:xfrm>
            <a:off x="5559388" y="3776050"/>
            <a:ext cx="572215" cy="276999"/>
          </a:xfrm>
          <a:prstGeom prst="rect">
            <a:avLst/>
          </a:prstGeom>
          <a:noFill/>
        </p:spPr>
        <p:txBody>
          <a:bodyPr wrap="square" rtlCol="0">
            <a:spAutoFit/>
          </a:bodyPr>
          <a:lstStyle/>
          <a:p>
            <a:r>
              <a:rPr lang="pl-PL" sz="1200" dirty="0"/>
              <a:t>v</a:t>
            </a:r>
            <a:r>
              <a:rPr lang="pl-PL" sz="1200" baseline="-25000" dirty="0"/>
              <a:t>y</a:t>
            </a:r>
          </a:p>
        </p:txBody>
      </p:sp>
      <p:sp>
        <p:nvSpPr>
          <p:cNvPr id="111" name="pole tekstowe 110"/>
          <p:cNvSpPr txBox="1"/>
          <p:nvPr/>
        </p:nvSpPr>
        <p:spPr>
          <a:xfrm>
            <a:off x="6535877" y="3575350"/>
            <a:ext cx="572215" cy="276999"/>
          </a:xfrm>
          <a:prstGeom prst="rect">
            <a:avLst/>
          </a:prstGeom>
          <a:noFill/>
        </p:spPr>
        <p:txBody>
          <a:bodyPr wrap="square" rtlCol="0">
            <a:spAutoFit/>
          </a:bodyPr>
          <a:lstStyle/>
          <a:p>
            <a:r>
              <a:rPr lang="pl-PL" sz="1200" dirty="0"/>
              <a:t>v</a:t>
            </a:r>
            <a:r>
              <a:rPr lang="pl-PL" sz="1200" baseline="-25000" dirty="0"/>
              <a:t>x</a:t>
            </a:r>
          </a:p>
        </p:txBody>
      </p:sp>
      <p:sp>
        <p:nvSpPr>
          <p:cNvPr id="112" name="pole tekstowe 111"/>
          <p:cNvSpPr txBox="1"/>
          <p:nvPr/>
        </p:nvSpPr>
        <p:spPr>
          <a:xfrm>
            <a:off x="6234055" y="3068960"/>
            <a:ext cx="572215" cy="276999"/>
          </a:xfrm>
          <a:prstGeom prst="rect">
            <a:avLst/>
          </a:prstGeom>
          <a:noFill/>
        </p:spPr>
        <p:txBody>
          <a:bodyPr wrap="square" rtlCol="0">
            <a:spAutoFit/>
          </a:bodyPr>
          <a:lstStyle/>
          <a:p>
            <a:r>
              <a:rPr lang="pl-PL" sz="1200" dirty="0"/>
              <a:t>v</a:t>
            </a:r>
            <a:r>
              <a:rPr lang="pl-PL" sz="1200" baseline="-25000" dirty="0"/>
              <a:t>z</a:t>
            </a:r>
          </a:p>
        </p:txBody>
      </p:sp>
      <p:sp>
        <p:nvSpPr>
          <p:cNvPr id="113" name="pole tekstowe 112"/>
          <p:cNvSpPr txBox="1"/>
          <p:nvPr/>
        </p:nvSpPr>
        <p:spPr>
          <a:xfrm>
            <a:off x="2166504" y="6185310"/>
            <a:ext cx="2062331" cy="276999"/>
          </a:xfrm>
          <a:prstGeom prst="rect">
            <a:avLst/>
          </a:prstGeom>
          <a:noFill/>
        </p:spPr>
        <p:txBody>
          <a:bodyPr wrap="square" rtlCol="0">
            <a:spAutoFit/>
          </a:bodyPr>
          <a:lstStyle/>
          <a:p>
            <a:r>
              <a:rPr lang="pl-PL" sz="1200" dirty="0"/>
              <a:t>Strefa tarcia</a:t>
            </a:r>
          </a:p>
        </p:txBody>
      </p:sp>
      <p:sp>
        <p:nvSpPr>
          <p:cNvPr id="114" name="pole tekstowe 113"/>
          <p:cNvSpPr txBox="1"/>
          <p:nvPr/>
        </p:nvSpPr>
        <p:spPr>
          <a:xfrm>
            <a:off x="6285606" y="6308426"/>
            <a:ext cx="2062331" cy="276999"/>
          </a:xfrm>
          <a:prstGeom prst="rect">
            <a:avLst/>
          </a:prstGeom>
          <a:noFill/>
        </p:spPr>
        <p:txBody>
          <a:bodyPr wrap="square" rtlCol="0">
            <a:spAutoFit/>
          </a:bodyPr>
          <a:lstStyle/>
          <a:p>
            <a:r>
              <a:rPr lang="pl-PL" sz="1200" dirty="0"/>
              <a:t>Stożek tarcia</a:t>
            </a:r>
          </a:p>
        </p:txBody>
      </p:sp>
    </p:spTree>
    <p:extLst>
      <p:ext uri="{BB962C8B-B14F-4D97-AF65-F5344CB8AC3E}">
        <p14:creationId xmlns:p14="http://schemas.microsoft.com/office/powerpoint/2010/main" val="3836752634"/>
      </p:ext>
    </p:extLst>
  </p:cSld>
  <p:clrMapOvr>
    <a:masterClrMapping/>
  </p:clrMapOvr>
  <p:transition>
    <p:randomBa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Tarcie – wiadomości podstawowe</a:t>
            </a:r>
          </a:p>
        </p:txBody>
      </p:sp>
      <p:sp>
        <p:nvSpPr>
          <p:cNvPr id="4" name="pole tekstowe 3"/>
          <p:cNvSpPr txBox="1"/>
          <p:nvPr/>
        </p:nvSpPr>
        <p:spPr>
          <a:xfrm>
            <a:off x="719572" y="1952836"/>
            <a:ext cx="7128792" cy="1077218"/>
          </a:xfrm>
          <a:prstGeom prst="rect">
            <a:avLst/>
          </a:prstGeom>
          <a:noFill/>
        </p:spPr>
        <p:txBody>
          <a:bodyPr wrap="square" rtlCol="0">
            <a:spAutoFit/>
          </a:bodyPr>
          <a:lstStyle/>
          <a:p>
            <a:r>
              <a:rPr lang="pl-PL" sz="1600" dirty="0"/>
              <a:t>Jeżeli para cierna ma właściwości izotropowe, czyli jeżeli współczynnik tarcia nie zależy od kierunku ruchu wtedy stożek tarcia ma podstawę koła. Jeżeli tarcie jest zależne od kierunku ruchu, czyli para cierna wykazuje właściwości anizotropowe wtedy podstawą stożka tarcia jest elipsa.</a:t>
            </a:r>
          </a:p>
        </p:txBody>
      </p:sp>
      <p:sp>
        <p:nvSpPr>
          <p:cNvPr id="47" name="Prostokąt 46"/>
          <p:cNvSpPr/>
          <p:nvPr/>
        </p:nvSpPr>
        <p:spPr>
          <a:xfrm>
            <a:off x="1907704" y="4602889"/>
            <a:ext cx="1440160" cy="61206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48" name="Łącznik prostoliniowy 47"/>
          <p:cNvCxnSpPr/>
          <p:nvPr/>
        </p:nvCxnSpPr>
        <p:spPr>
          <a:xfrm>
            <a:off x="1259632" y="5250961"/>
            <a:ext cx="2700300" cy="0"/>
          </a:xfrm>
          <a:prstGeom prst="line">
            <a:avLst/>
          </a:prstGeom>
          <a:ln w="158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9" name="Łącznik prostoliniowy 48"/>
          <p:cNvCxnSpPr/>
          <p:nvPr/>
        </p:nvCxnSpPr>
        <p:spPr>
          <a:xfrm flipV="1">
            <a:off x="1259632"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0" name="Łącznik prostoliniowy 49"/>
          <p:cNvCxnSpPr/>
          <p:nvPr/>
        </p:nvCxnSpPr>
        <p:spPr>
          <a:xfrm flipV="1">
            <a:off x="1414269"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1" name="Łącznik prostoliniowy 50"/>
          <p:cNvCxnSpPr/>
          <p:nvPr/>
        </p:nvCxnSpPr>
        <p:spPr>
          <a:xfrm flipV="1">
            <a:off x="1598948"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2" name="Łącznik prostoliniowy 51"/>
          <p:cNvCxnSpPr/>
          <p:nvPr/>
        </p:nvCxnSpPr>
        <p:spPr>
          <a:xfrm flipV="1">
            <a:off x="1753585"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3" name="Łącznik prostoliniowy 52"/>
          <p:cNvCxnSpPr/>
          <p:nvPr/>
        </p:nvCxnSpPr>
        <p:spPr>
          <a:xfrm flipV="1">
            <a:off x="1914476"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4" name="Łącznik prostoliniowy 53"/>
          <p:cNvCxnSpPr/>
          <p:nvPr/>
        </p:nvCxnSpPr>
        <p:spPr>
          <a:xfrm flipV="1">
            <a:off x="2069113"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5" name="Łącznik prostoliniowy 54"/>
          <p:cNvCxnSpPr/>
          <p:nvPr/>
        </p:nvCxnSpPr>
        <p:spPr>
          <a:xfrm flipV="1">
            <a:off x="2253792"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6" name="Łącznik prostoliniowy 55"/>
          <p:cNvCxnSpPr/>
          <p:nvPr/>
        </p:nvCxnSpPr>
        <p:spPr>
          <a:xfrm flipV="1">
            <a:off x="2408429"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7" name="Łącznik prostoliniowy 56"/>
          <p:cNvCxnSpPr/>
          <p:nvPr/>
        </p:nvCxnSpPr>
        <p:spPr>
          <a:xfrm flipV="1">
            <a:off x="2559723"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8" name="Łącznik prostoliniowy 57"/>
          <p:cNvCxnSpPr/>
          <p:nvPr/>
        </p:nvCxnSpPr>
        <p:spPr>
          <a:xfrm flipV="1">
            <a:off x="2714360"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9" name="Łącznik prostoliniowy 58"/>
          <p:cNvCxnSpPr/>
          <p:nvPr/>
        </p:nvCxnSpPr>
        <p:spPr>
          <a:xfrm flipV="1">
            <a:off x="2899039"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0" name="Łącznik prostoliniowy 59"/>
          <p:cNvCxnSpPr/>
          <p:nvPr/>
        </p:nvCxnSpPr>
        <p:spPr>
          <a:xfrm flipV="1">
            <a:off x="3053676"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1" name="Łącznik prostoliniowy 60"/>
          <p:cNvCxnSpPr/>
          <p:nvPr/>
        </p:nvCxnSpPr>
        <p:spPr>
          <a:xfrm flipV="1">
            <a:off x="3214567"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2" name="Łącznik prostoliniowy 61"/>
          <p:cNvCxnSpPr/>
          <p:nvPr/>
        </p:nvCxnSpPr>
        <p:spPr>
          <a:xfrm flipV="1">
            <a:off x="3369204"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3" name="Łącznik prostoliniowy 62"/>
          <p:cNvCxnSpPr/>
          <p:nvPr/>
        </p:nvCxnSpPr>
        <p:spPr>
          <a:xfrm flipV="1">
            <a:off x="3553883"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4" name="Łącznik prostoliniowy 63"/>
          <p:cNvCxnSpPr/>
          <p:nvPr/>
        </p:nvCxnSpPr>
        <p:spPr>
          <a:xfrm flipV="1">
            <a:off x="3708520"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5" name="pole tekstowe 64"/>
          <p:cNvSpPr txBox="1"/>
          <p:nvPr/>
        </p:nvSpPr>
        <p:spPr>
          <a:xfrm>
            <a:off x="2058492" y="4746905"/>
            <a:ext cx="82629" cy="276999"/>
          </a:xfrm>
          <a:prstGeom prst="rect">
            <a:avLst/>
          </a:prstGeom>
          <a:noFill/>
        </p:spPr>
        <p:txBody>
          <a:bodyPr wrap="square" rtlCol="0">
            <a:spAutoFit/>
          </a:bodyPr>
          <a:lstStyle/>
          <a:p>
            <a:r>
              <a:rPr lang="pl-PL" sz="1200" dirty="0"/>
              <a:t>1</a:t>
            </a:r>
          </a:p>
        </p:txBody>
      </p:sp>
      <p:sp>
        <p:nvSpPr>
          <p:cNvPr id="66" name="pole tekstowe 65"/>
          <p:cNvSpPr txBox="1"/>
          <p:nvPr/>
        </p:nvSpPr>
        <p:spPr>
          <a:xfrm>
            <a:off x="1502865" y="5346552"/>
            <a:ext cx="82629" cy="276999"/>
          </a:xfrm>
          <a:prstGeom prst="rect">
            <a:avLst/>
          </a:prstGeom>
          <a:noFill/>
        </p:spPr>
        <p:txBody>
          <a:bodyPr wrap="square" rtlCol="0">
            <a:spAutoFit/>
          </a:bodyPr>
          <a:lstStyle/>
          <a:p>
            <a:r>
              <a:rPr lang="pl-PL" sz="1200" dirty="0"/>
              <a:t>2</a:t>
            </a:r>
          </a:p>
        </p:txBody>
      </p:sp>
      <p:cxnSp>
        <p:nvCxnSpPr>
          <p:cNvPr id="67" name="Łącznik prosty ze strzałką 66"/>
          <p:cNvCxnSpPr>
            <a:endCxn id="47" idx="2"/>
          </p:cNvCxnSpPr>
          <p:nvPr/>
        </p:nvCxnSpPr>
        <p:spPr>
          <a:xfrm flipH="1" flipV="1">
            <a:off x="2627784" y="5214957"/>
            <a:ext cx="219" cy="1028176"/>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69" name="pole tekstowe 68"/>
          <p:cNvSpPr txBox="1"/>
          <p:nvPr/>
        </p:nvSpPr>
        <p:spPr>
          <a:xfrm>
            <a:off x="2796989" y="4937958"/>
            <a:ext cx="572215" cy="276999"/>
          </a:xfrm>
          <a:prstGeom prst="rect">
            <a:avLst/>
          </a:prstGeom>
          <a:noFill/>
        </p:spPr>
        <p:txBody>
          <a:bodyPr wrap="square" rtlCol="0">
            <a:spAutoFit/>
          </a:bodyPr>
          <a:lstStyle/>
          <a:p>
            <a:r>
              <a:rPr lang="pl-PL" sz="1200" dirty="0"/>
              <a:t>T</a:t>
            </a:r>
            <a:r>
              <a:rPr lang="pl-PL" sz="1200" baseline="-25000" dirty="0"/>
              <a:t>21</a:t>
            </a:r>
          </a:p>
        </p:txBody>
      </p:sp>
      <p:cxnSp>
        <p:nvCxnSpPr>
          <p:cNvPr id="70" name="Łącznik prosty ze strzałką 69"/>
          <p:cNvCxnSpPr/>
          <p:nvPr/>
        </p:nvCxnSpPr>
        <p:spPr>
          <a:xfrm flipH="1">
            <a:off x="2668614" y="5241866"/>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Łącznik prosty ze strzałką 70"/>
          <p:cNvCxnSpPr>
            <a:endCxn id="47" idx="2"/>
          </p:cNvCxnSpPr>
          <p:nvPr/>
        </p:nvCxnSpPr>
        <p:spPr>
          <a:xfrm flipH="1" flipV="1">
            <a:off x="2627784" y="5214957"/>
            <a:ext cx="813428" cy="1034481"/>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72" name="pole tekstowe 71"/>
          <p:cNvSpPr txBox="1"/>
          <p:nvPr/>
        </p:nvSpPr>
        <p:spPr>
          <a:xfrm>
            <a:off x="2941721" y="5433290"/>
            <a:ext cx="572215" cy="276999"/>
          </a:xfrm>
          <a:prstGeom prst="rect">
            <a:avLst/>
          </a:prstGeom>
          <a:noFill/>
        </p:spPr>
        <p:txBody>
          <a:bodyPr wrap="square" rtlCol="0">
            <a:spAutoFit/>
          </a:bodyPr>
          <a:lstStyle/>
          <a:p>
            <a:r>
              <a:rPr lang="pl-PL" sz="1200" dirty="0"/>
              <a:t>P</a:t>
            </a:r>
            <a:r>
              <a:rPr lang="pl-PL" sz="1200" baseline="30000" dirty="0"/>
              <a:t>T</a:t>
            </a:r>
            <a:r>
              <a:rPr lang="pl-PL" sz="1200" baseline="-25000" dirty="0"/>
              <a:t>21</a:t>
            </a:r>
          </a:p>
        </p:txBody>
      </p:sp>
      <p:sp>
        <p:nvSpPr>
          <p:cNvPr id="75" name="Trójkąt prostokątny 74"/>
          <p:cNvSpPr/>
          <p:nvPr/>
        </p:nvSpPr>
        <p:spPr>
          <a:xfrm>
            <a:off x="2629929" y="5237853"/>
            <a:ext cx="784756" cy="986591"/>
          </a:xfrm>
          <a:prstGeom prst="rtTriangl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6" name="Łuk 75"/>
          <p:cNvSpPr/>
          <p:nvPr/>
        </p:nvSpPr>
        <p:spPr>
          <a:xfrm rot="5932707">
            <a:off x="2345181" y="5333282"/>
            <a:ext cx="691153" cy="837260"/>
          </a:xfrm>
          <a:prstGeom prst="arc">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77" name="pole tekstowe 76"/>
          <p:cNvSpPr txBox="1"/>
          <p:nvPr/>
        </p:nvSpPr>
        <p:spPr>
          <a:xfrm>
            <a:off x="2719019" y="5669901"/>
            <a:ext cx="252028" cy="276999"/>
          </a:xfrm>
          <a:prstGeom prst="rect">
            <a:avLst/>
          </a:prstGeom>
          <a:noFill/>
        </p:spPr>
        <p:txBody>
          <a:bodyPr wrap="square" rtlCol="0">
            <a:spAutoFit/>
          </a:bodyPr>
          <a:lstStyle/>
          <a:p>
            <a:r>
              <a:rPr lang="el-GR" sz="1200" dirty="0"/>
              <a:t>ρ</a:t>
            </a:r>
            <a:endParaRPr lang="pl-PL" sz="1200" dirty="0"/>
          </a:p>
        </p:txBody>
      </p:sp>
      <p:sp>
        <p:nvSpPr>
          <p:cNvPr id="89" name="Trójkąt prostokątny 88"/>
          <p:cNvSpPr/>
          <p:nvPr/>
        </p:nvSpPr>
        <p:spPr>
          <a:xfrm flipH="1">
            <a:off x="1825593" y="5231706"/>
            <a:ext cx="805948" cy="986591"/>
          </a:xfrm>
          <a:prstGeom prst="rtTriangl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8" name="Elipsa 87"/>
          <p:cNvSpPr/>
          <p:nvPr/>
        </p:nvSpPr>
        <p:spPr>
          <a:xfrm>
            <a:off x="1825593" y="6111339"/>
            <a:ext cx="1632890" cy="3240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1" name="Łącznik prostoliniowy 90"/>
          <p:cNvCxnSpPr>
            <a:stCxn id="75" idx="0"/>
          </p:cNvCxnSpPr>
          <p:nvPr/>
        </p:nvCxnSpPr>
        <p:spPr>
          <a:xfrm>
            <a:off x="2629929" y="5237853"/>
            <a:ext cx="12109" cy="10355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Łącznik prostoliniowy 91"/>
          <p:cNvCxnSpPr>
            <a:endCxn id="88" idx="6"/>
          </p:cNvCxnSpPr>
          <p:nvPr/>
        </p:nvCxnSpPr>
        <p:spPr>
          <a:xfrm>
            <a:off x="2642038" y="6273357"/>
            <a:ext cx="8164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Łącznik prosty ze strzałką 98"/>
          <p:cNvCxnSpPr/>
          <p:nvPr/>
        </p:nvCxnSpPr>
        <p:spPr>
          <a:xfrm flipV="1">
            <a:off x="2182750" y="3535049"/>
            <a:ext cx="0" cy="5760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Łącznik prosty ze strzałką 99"/>
          <p:cNvCxnSpPr/>
          <p:nvPr/>
        </p:nvCxnSpPr>
        <p:spPr>
          <a:xfrm flipH="1">
            <a:off x="1825593" y="4100741"/>
            <a:ext cx="375594" cy="3429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Łącznik prosty ze strzałką 101"/>
          <p:cNvCxnSpPr/>
          <p:nvPr/>
        </p:nvCxnSpPr>
        <p:spPr>
          <a:xfrm>
            <a:off x="2192674" y="4111113"/>
            <a:ext cx="59369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0" name="pole tekstowe 109"/>
          <p:cNvSpPr txBox="1"/>
          <p:nvPr/>
        </p:nvSpPr>
        <p:spPr>
          <a:xfrm>
            <a:off x="1598948" y="4026115"/>
            <a:ext cx="572215" cy="276999"/>
          </a:xfrm>
          <a:prstGeom prst="rect">
            <a:avLst/>
          </a:prstGeom>
          <a:noFill/>
        </p:spPr>
        <p:txBody>
          <a:bodyPr wrap="square" rtlCol="0">
            <a:spAutoFit/>
          </a:bodyPr>
          <a:lstStyle/>
          <a:p>
            <a:r>
              <a:rPr lang="pl-PL" sz="1200" dirty="0"/>
              <a:t>v</a:t>
            </a:r>
            <a:r>
              <a:rPr lang="pl-PL" sz="1200" baseline="-25000" dirty="0"/>
              <a:t>y</a:t>
            </a:r>
          </a:p>
        </p:txBody>
      </p:sp>
      <p:sp>
        <p:nvSpPr>
          <p:cNvPr id="111" name="pole tekstowe 110"/>
          <p:cNvSpPr txBox="1"/>
          <p:nvPr/>
        </p:nvSpPr>
        <p:spPr>
          <a:xfrm>
            <a:off x="2575437" y="3825415"/>
            <a:ext cx="572215" cy="276999"/>
          </a:xfrm>
          <a:prstGeom prst="rect">
            <a:avLst/>
          </a:prstGeom>
          <a:noFill/>
        </p:spPr>
        <p:txBody>
          <a:bodyPr wrap="square" rtlCol="0">
            <a:spAutoFit/>
          </a:bodyPr>
          <a:lstStyle/>
          <a:p>
            <a:r>
              <a:rPr lang="pl-PL" sz="1200" dirty="0"/>
              <a:t>v</a:t>
            </a:r>
            <a:r>
              <a:rPr lang="pl-PL" sz="1200" baseline="-25000" dirty="0"/>
              <a:t>x</a:t>
            </a:r>
          </a:p>
        </p:txBody>
      </p:sp>
      <p:sp>
        <p:nvSpPr>
          <p:cNvPr id="112" name="pole tekstowe 111"/>
          <p:cNvSpPr txBox="1"/>
          <p:nvPr/>
        </p:nvSpPr>
        <p:spPr>
          <a:xfrm>
            <a:off x="2323674" y="3396549"/>
            <a:ext cx="572215" cy="276999"/>
          </a:xfrm>
          <a:prstGeom prst="rect">
            <a:avLst/>
          </a:prstGeom>
          <a:noFill/>
        </p:spPr>
        <p:txBody>
          <a:bodyPr wrap="square" rtlCol="0">
            <a:spAutoFit/>
          </a:bodyPr>
          <a:lstStyle/>
          <a:p>
            <a:r>
              <a:rPr lang="pl-PL" sz="1200" dirty="0"/>
              <a:t>v</a:t>
            </a:r>
            <a:r>
              <a:rPr lang="pl-PL" sz="1200" baseline="-25000" dirty="0"/>
              <a:t>z</a:t>
            </a:r>
          </a:p>
        </p:txBody>
      </p:sp>
      <p:sp>
        <p:nvSpPr>
          <p:cNvPr id="114" name="pole tekstowe 113"/>
          <p:cNvSpPr txBox="1"/>
          <p:nvPr/>
        </p:nvSpPr>
        <p:spPr>
          <a:xfrm>
            <a:off x="1646189" y="6446925"/>
            <a:ext cx="2062331" cy="276999"/>
          </a:xfrm>
          <a:prstGeom prst="rect">
            <a:avLst/>
          </a:prstGeom>
          <a:noFill/>
        </p:spPr>
        <p:txBody>
          <a:bodyPr wrap="square" rtlCol="0">
            <a:spAutoFit/>
          </a:bodyPr>
          <a:lstStyle/>
          <a:p>
            <a:r>
              <a:rPr lang="pl-PL" sz="1200" dirty="0"/>
              <a:t>Stożek tarcia</a:t>
            </a:r>
          </a:p>
        </p:txBody>
      </p:sp>
    </p:spTree>
    <p:extLst>
      <p:ext uri="{BB962C8B-B14F-4D97-AF65-F5344CB8AC3E}">
        <p14:creationId xmlns:p14="http://schemas.microsoft.com/office/powerpoint/2010/main" val="2060217904"/>
      </p:ext>
    </p:extLst>
  </p:cSld>
  <p:clrMapOvr>
    <a:masterClrMapping/>
  </p:clrMapOvr>
  <p:transition>
    <p:randomBa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Tarcie – wiadomości podstawowe</a:t>
            </a:r>
          </a:p>
        </p:txBody>
      </p:sp>
      <p:sp>
        <p:nvSpPr>
          <p:cNvPr id="4" name="pole tekstowe 3"/>
          <p:cNvSpPr txBox="1"/>
          <p:nvPr/>
        </p:nvSpPr>
        <p:spPr>
          <a:xfrm>
            <a:off x="719572" y="1952836"/>
            <a:ext cx="7128792" cy="830997"/>
          </a:xfrm>
          <a:prstGeom prst="rect">
            <a:avLst/>
          </a:prstGeom>
          <a:noFill/>
        </p:spPr>
        <p:txBody>
          <a:bodyPr wrap="square" rtlCol="0">
            <a:spAutoFit/>
          </a:bodyPr>
          <a:lstStyle/>
          <a:p>
            <a:r>
              <a:rPr lang="pl-PL" sz="1600" dirty="0"/>
              <a:t>Jeżeli linia siły zewnętrznej </a:t>
            </a:r>
            <a:r>
              <a:rPr lang="pl-PL" sz="1600" i="1" dirty="0"/>
              <a:t>P</a:t>
            </a:r>
            <a:r>
              <a:rPr lang="pl-PL" sz="1600" i="1" baseline="-25000" dirty="0"/>
              <a:t>Z</a:t>
            </a:r>
            <a:r>
              <a:rPr lang="pl-PL" sz="1600" dirty="0"/>
              <a:t> działającej na człon przechodzi przez wierzchołek i wewnątrz strefy tarcia lub stożka tarcia to wtedy mówimy </a:t>
            </a:r>
            <a:br>
              <a:rPr lang="pl-PL" sz="1600" dirty="0"/>
            </a:br>
            <a:r>
              <a:rPr lang="pl-PL" sz="1600" dirty="0"/>
              <a:t>o </a:t>
            </a:r>
            <a:r>
              <a:rPr lang="pl-PL" sz="1600" b="1" u="sng" dirty="0"/>
              <a:t>tarciu nierozwiniętym</a:t>
            </a:r>
            <a:r>
              <a:rPr lang="pl-PL" sz="1600" dirty="0"/>
              <a:t> – brak ruchu członów  </a:t>
            </a:r>
            <a:r>
              <a:rPr lang="el-GR" sz="1600" dirty="0"/>
              <a:t>α</a:t>
            </a:r>
            <a:r>
              <a:rPr lang="pl-PL" sz="1600" dirty="0"/>
              <a:t>&lt;</a:t>
            </a:r>
            <a:r>
              <a:rPr lang="el-GR" sz="1600" dirty="0"/>
              <a:t>ρ</a:t>
            </a:r>
            <a:endParaRPr lang="pl-PL" sz="1600" dirty="0"/>
          </a:p>
        </p:txBody>
      </p:sp>
      <p:sp>
        <p:nvSpPr>
          <p:cNvPr id="47" name="Prostokąt 46"/>
          <p:cNvSpPr/>
          <p:nvPr/>
        </p:nvSpPr>
        <p:spPr>
          <a:xfrm>
            <a:off x="1907704" y="4602889"/>
            <a:ext cx="1440160" cy="61206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48" name="Łącznik prostoliniowy 47"/>
          <p:cNvCxnSpPr/>
          <p:nvPr/>
        </p:nvCxnSpPr>
        <p:spPr>
          <a:xfrm>
            <a:off x="1259632" y="5250961"/>
            <a:ext cx="2700300" cy="0"/>
          </a:xfrm>
          <a:prstGeom prst="line">
            <a:avLst/>
          </a:prstGeom>
          <a:ln w="158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9" name="Łącznik prostoliniowy 48"/>
          <p:cNvCxnSpPr/>
          <p:nvPr/>
        </p:nvCxnSpPr>
        <p:spPr>
          <a:xfrm flipV="1">
            <a:off x="1259632"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0" name="Łącznik prostoliniowy 49"/>
          <p:cNvCxnSpPr/>
          <p:nvPr/>
        </p:nvCxnSpPr>
        <p:spPr>
          <a:xfrm flipV="1">
            <a:off x="1414269"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1" name="Łącznik prostoliniowy 50"/>
          <p:cNvCxnSpPr/>
          <p:nvPr/>
        </p:nvCxnSpPr>
        <p:spPr>
          <a:xfrm flipV="1">
            <a:off x="1598948"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2" name="Łącznik prostoliniowy 51"/>
          <p:cNvCxnSpPr/>
          <p:nvPr/>
        </p:nvCxnSpPr>
        <p:spPr>
          <a:xfrm flipV="1">
            <a:off x="1753585"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3" name="Łącznik prostoliniowy 52"/>
          <p:cNvCxnSpPr/>
          <p:nvPr/>
        </p:nvCxnSpPr>
        <p:spPr>
          <a:xfrm flipV="1">
            <a:off x="1914476"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4" name="Łącznik prostoliniowy 53"/>
          <p:cNvCxnSpPr/>
          <p:nvPr/>
        </p:nvCxnSpPr>
        <p:spPr>
          <a:xfrm flipV="1">
            <a:off x="2069113"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5" name="Łącznik prostoliniowy 54"/>
          <p:cNvCxnSpPr/>
          <p:nvPr/>
        </p:nvCxnSpPr>
        <p:spPr>
          <a:xfrm flipV="1">
            <a:off x="2253792"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6" name="Łącznik prostoliniowy 55"/>
          <p:cNvCxnSpPr/>
          <p:nvPr/>
        </p:nvCxnSpPr>
        <p:spPr>
          <a:xfrm flipV="1">
            <a:off x="2408429"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7" name="Łącznik prostoliniowy 56"/>
          <p:cNvCxnSpPr/>
          <p:nvPr/>
        </p:nvCxnSpPr>
        <p:spPr>
          <a:xfrm flipV="1">
            <a:off x="2559723"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8" name="Łącznik prostoliniowy 57"/>
          <p:cNvCxnSpPr/>
          <p:nvPr/>
        </p:nvCxnSpPr>
        <p:spPr>
          <a:xfrm flipV="1">
            <a:off x="2714360"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9" name="Łącznik prostoliniowy 58"/>
          <p:cNvCxnSpPr/>
          <p:nvPr/>
        </p:nvCxnSpPr>
        <p:spPr>
          <a:xfrm flipV="1">
            <a:off x="2899039"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0" name="Łącznik prostoliniowy 59"/>
          <p:cNvCxnSpPr/>
          <p:nvPr/>
        </p:nvCxnSpPr>
        <p:spPr>
          <a:xfrm flipV="1">
            <a:off x="3053676"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1" name="Łącznik prostoliniowy 60"/>
          <p:cNvCxnSpPr/>
          <p:nvPr/>
        </p:nvCxnSpPr>
        <p:spPr>
          <a:xfrm flipV="1">
            <a:off x="3214567"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2" name="Łącznik prostoliniowy 61"/>
          <p:cNvCxnSpPr/>
          <p:nvPr/>
        </p:nvCxnSpPr>
        <p:spPr>
          <a:xfrm flipV="1">
            <a:off x="3369204"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3" name="Łącznik prostoliniowy 62"/>
          <p:cNvCxnSpPr/>
          <p:nvPr/>
        </p:nvCxnSpPr>
        <p:spPr>
          <a:xfrm flipV="1">
            <a:off x="3553883"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4" name="Łącznik prostoliniowy 63"/>
          <p:cNvCxnSpPr/>
          <p:nvPr/>
        </p:nvCxnSpPr>
        <p:spPr>
          <a:xfrm flipV="1">
            <a:off x="3708520"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5" name="pole tekstowe 64"/>
          <p:cNvSpPr txBox="1"/>
          <p:nvPr/>
        </p:nvSpPr>
        <p:spPr>
          <a:xfrm>
            <a:off x="1972075" y="4930205"/>
            <a:ext cx="82629" cy="276999"/>
          </a:xfrm>
          <a:prstGeom prst="rect">
            <a:avLst/>
          </a:prstGeom>
          <a:noFill/>
        </p:spPr>
        <p:txBody>
          <a:bodyPr wrap="square" rtlCol="0">
            <a:spAutoFit/>
          </a:bodyPr>
          <a:lstStyle/>
          <a:p>
            <a:r>
              <a:rPr lang="pl-PL" sz="1200" dirty="0"/>
              <a:t>1</a:t>
            </a:r>
          </a:p>
        </p:txBody>
      </p:sp>
      <p:sp>
        <p:nvSpPr>
          <p:cNvPr id="66" name="pole tekstowe 65"/>
          <p:cNvSpPr txBox="1"/>
          <p:nvPr/>
        </p:nvSpPr>
        <p:spPr>
          <a:xfrm>
            <a:off x="1502865" y="5346552"/>
            <a:ext cx="82629" cy="276999"/>
          </a:xfrm>
          <a:prstGeom prst="rect">
            <a:avLst/>
          </a:prstGeom>
          <a:noFill/>
        </p:spPr>
        <p:txBody>
          <a:bodyPr wrap="square" rtlCol="0">
            <a:spAutoFit/>
          </a:bodyPr>
          <a:lstStyle/>
          <a:p>
            <a:r>
              <a:rPr lang="pl-PL" sz="1200" dirty="0"/>
              <a:t>2</a:t>
            </a:r>
          </a:p>
        </p:txBody>
      </p:sp>
      <p:cxnSp>
        <p:nvCxnSpPr>
          <p:cNvPr id="67" name="Łącznik prosty ze strzałką 66"/>
          <p:cNvCxnSpPr>
            <a:endCxn id="47" idx="2"/>
          </p:cNvCxnSpPr>
          <p:nvPr/>
        </p:nvCxnSpPr>
        <p:spPr>
          <a:xfrm flipH="1" flipV="1">
            <a:off x="2627784" y="5214957"/>
            <a:ext cx="219" cy="1028176"/>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69" name="pole tekstowe 68"/>
          <p:cNvSpPr txBox="1"/>
          <p:nvPr/>
        </p:nvSpPr>
        <p:spPr>
          <a:xfrm>
            <a:off x="2796989" y="4937958"/>
            <a:ext cx="572215" cy="276999"/>
          </a:xfrm>
          <a:prstGeom prst="rect">
            <a:avLst/>
          </a:prstGeom>
          <a:noFill/>
        </p:spPr>
        <p:txBody>
          <a:bodyPr wrap="square" rtlCol="0">
            <a:spAutoFit/>
          </a:bodyPr>
          <a:lstStyle/>
          <a:p>
            <a:r>
              <a:rPr lang="pl-PL" sz="1200" dirty="0"/>
              <a:t>T</a:t>
            </a:r>
            <a:r>
              <a:rPr lang="pl-PL" sz="1200" baseline="-25000" dirty="0"/>
              <a:t>21</a:t>
            </a:r>
          </a:p>
        </p:txBody>
      </p:sp>
      <p:cxnSp>
        <p:nvCxnSpPr>
          <p:cNvPr id="70" name="Łącznik prosty ze strzałką 69"/>
          <p:cNvCxnSpPr/>
          <p:nvPr/>
        </p:nvCxnSpPr>
        <p:spPr>
          <a:xfrm flipH="1">
            <a:off x="2668614" y="5241866"/>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Łącznik prosty ze strzałką 70"/>
          <p:cNvCxnSpPr>
            <a:endCxn id="47" idx="2"/>
          </p:cNvCxnSpPr>
          <p:nvPr/>
        </p:nvCxnSpPr>
        <p:spPr>
          <a:xfrm flipH="1" flipV="1">
            <a:off x="2627784" y="5214957"/>
            <a:ext cx="813428" cy="1034481"/>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72" name="pole tekstowe 71"/>
          <p:cNvSpPr txBox="1"/>
          <p:nvPr/>
        </p:nvSpPr>
        <p:spPr>
          <a:xfrm>
            <a:off x="2941721" y="5433290"/>
            <a:ext cx="572215" cy="276999"/>
          </a:xfrm>
          <a:prstGeom prst="rect">
            <a:avLst/>
          </a:prstGeom>
          <a:noFill/>
        </p:spPr>
        <p:txBody>
          <a:bodyPr wrap="square" rtlCol="0">
            <a:spAutoFit/>
          </a:bodyPr>
          <a:lstStyle/>
          <a:p>
            <a:r>
              <a:rPr lang="pl-PL" sz="1200" dirty="0"/>
              <a:t>P</a:t>
            </a:r>
            <a:r>
              <a:rPr lang="pl-PL" sz="1200" baseline="30000" dirty="0"/>
              <a:t>T</a:t>
            </a:r>
            <a:r>
              <a:rPr lang="pl-PL" sz="1200" baseline="-25000" dirty="0"/>
              <a:t>21</a:t>
            </a:r>
          </a:p>
        </p:txBody>
      </p:sp>
      <p:sp>
        <p:nvSpPr>
          <p:cNvPr id="75" name="Trójkąt prostokątny 74"/>
          <p:cNvSpPr/>
          <p:nvPr/>
        </p:nvSpPr>
        <p:spPr>
          <a:xfrm>
            <a:off x="2629929" y="5237853"/>
            <a:ext cx="784756" cy="986591"/>
          </a:xfrm>
          <a:prstGeom prst="rtTriangl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6" name="Łuk 75"/>
          <p:cNvSpPr/>
          <p:nvPr/>
        </p:nvSpPr>
        <p:spPr>
          <a:xfrm rot="5932707">
            <a:off x="2345181" y="5333282"/>
            <a:ext cx="691153" cy="837260"/>
          </a:xfrm>
          <a:prstGeom prst="arc">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77" name="pole tekstowe 76"/>
          <p:cNvSpPr txBox="1"/>
          <p:nvPr/>
        </p:nvSpPr>
        <p:spPr>
          <a:xfrm>
            <a:off x="2719019" y="5669901"/>
            <a:ext cx="252028" cy="276999"/>
          </a:xfrm>
          <a:prstGeom prst="rect">
            <a:avLst/>
          </a:prstGeom>
          <a:noFill/>
        </p:spPr>
        <p:txBody>
          <a:bodyPr wrap="square" rtlCol="0">
            <a:spAutoFit/>
          </a:bodyPr>
          <a:lstStyle/>
          <a:p>
            <a:r>
              <a:rPr lang="el-GR" sz="1200" dirty="0"/>
              <a:t>ρ</a:t>
            </a:r>
            <a:endParaRPr lang="pl-PL" sz="1200" dirty="0"/>
          </a:p>
        </p:txBody>
      </p:sp>
      <p:sp>
        <p:nvSpPr>
          <p:cNvPr id="89" name="Trójkąt prostokątny 88"/>
          <p:cNvSpPr/>
          <p:nvPr/>
        </p:nvSpPr>
        <p:spPr>
          <a:xfrm flipH="1">
            <a:off x="1825593" y="5231706"/>
            <a:ext cx="805948" cy="986591"/>
          </a:xfrm>
          <a:prstGeom prst="rtTriangl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8" name="Elipsa 87"/>
          <p:cNvSpPr/>
          <p:nvPr/>
        </p:nvSpPr>
        <p:spPr>
          <a:xfrm>
            <a:off x="1825593" y="6111339"/>
            <a:ext cx="1632890" cy="3240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1" name="Łącznik prostoliniowy 90"/>
          <p:cNvCxnSpPr>
            <a:stCxn id="75" idx="0"/>
          </p:cNvCxnSpPr>
          <p:nvPr/>
        </p:nvCxnSpPr>
        <p:spPr>
          <a:xfrm>
            <a:off x="2629929" y="5237853"/>
            <a:ext cx="12109" cy="10355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Łącznik prostoliniowy 91"/>
          <p:cNvCxnSpPr>
            <a:endCxn id="88" idx="6"/>
          </p:cNvCxnSpPr>
          <p:nvPr/>
        </p:nvCxnSpPr>
        <p:spPr>
          <a:xfrm>
            <a:off x="2642038" y="6273357"/>
            <a:ext cx="8164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Łącznik prosty ze strzałką 98"/>
          <p:cNvCxnSpPr/>
          <p:nvPr/>
        </p:nvCxnSpPr>
        <p:spPr>
          <a:xfrm flipV="1">
            <a:off x="2182750" y="3535049"/>
            <a:ext cx="0" cy="5760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Łącznik prosty ze strzałką 99"/>
          <p:cNvCxnSpPr/>
          <p:nvPr/>
        </p:nvCxnSpPr>
        <p:spPr>
          <a:xfrm flipH="1">
            <a:off x="1825593" y="4100741"/>
            <a:ext cx="375594" cy="3429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Łącznik prosty ze strzałką 101"/>
          <p:cNvCxnSpPr/>
          <p:nvPr/>
        </p:nvCxnSpPr>
        <p:spPr>
          <a:xfrm>
            <a:off x="2192674" y="4111113"/>
            <a:ext cx="59369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0" name="pole tekstowe 109"/>
          <p:cNvSpPr txBox="1"/>
          <p:nvPr/>
        </p:nvSpPr>
        <p:spPr>
          <a:xfrm>
            <a:off x="1598948" y="4026115"/>
            <a:ext cx="572215" cy="276999"/>
          </a:xfrm>
          <a:prstGeom prst="rect">
            <a:avLst/>
          </a:prstGeom>
          <a:noFill/>
        </p:spPr>
        <p:txBody>
          <a:bodyPr wrap="square" rtlCol="0">
            <a:spAutoFit/>
          </a:bodyPr>
          <a:lstStyle/>
          <a:p>
            <a:r>
              <a:rPr lang="pl-PL" sz="1200" dirty="0"/>
              <a:t>v</a:t>
            </a:r>
            <a:r>
              <a:rPr lang="pl-PL" sz="1200" baseline="-25000" dirty="0"/>
              <a:t>y</a:t>
            </a:r>
          </a:p>
        </p:txBody>
      </p:sp>
      <p:sp>
        <p:nvSpPr>
          <p:cNvPr id="111" name="pole tekstowe 110"/>
          <p:cNvSpPr txBox="1"/>
          <p:nvPr/>
        </p:nvSpPr>
        <p:spPr>
          <a:xfrm>
            <a:off x="2575437" y="3825415"/>
            <a:ext cx="572215" cy="276999"/>
          </a:xfrm>
          <a:prstGeom prst="rect">
            <a:avLst/>
          </a:prstGeom>
          <a:noFill/>
        </p:spPr>
        <p:txBody>
          <a:bodyPr wrap="square" rtlCol="0">
            <a:spAutoFit/>
          </a:bodyPr>
          <a:lstStyle/>
          <a:p>
            <a:r>
              <a:rPr lang="pl-PL" sz="1200" dirty="0"/>
              <a:t>v</a:t>
            </a:r>
            <a:r>
              <a:rPr lang="pl-PL" sz="1200" baseline="-25000" dirty="0"/>
              <a:t>x</a:t>
            </a:r>
          </a:p>
        </p:txBody>
      </p:sp>
      <p:sp>
        <p:nvSpPr>
          <p:cNvPr id="112" name="pole tekstowe 111"/>
          <p:cNvSpPr txBox="1"/>
          <p:nvPr/>
        </p:nvSpPr>
        <p:spPr>
          <a:xfrm>
            <a:off x="2323674" y="3396549"/>
            <a:ext cx="572215" cy="276999"/>
          </a:xfrm>
          <a:prstGeom prst="rect">
            <a:avLst/>
          </a:prstGeom>
          <a:noFill/>
        </p:spPr>
        <p:txBody>
          <a:bodyPr wrap="square" rtlCol="0">
            <a:spAutoFit/>
          </a:bodyPr>
          <a:lstStyle/>
          <a:p>
            <a:r>
              <a:rPr lang="pl-PL" sz="1200" dirty="0"/>
              <a:t>v</a:t>
            </a:r>
            <a:r>
              <a:rPr lang="pl-PL" sz="1200" baseline="-25000" dirty="0"/>
              <a:t>z</a:t>
            </a:r>
          </a:p>
        </p:txBody>
      </p:sp>
      <p:sp>
        <p:nvSpPr>
          <p:cNvPr id="114" name="pole tekstowe 113"/>
          <p:cNvSpPr txBox="1"/>
          <p:nvPr/>
        </p:nvSpPr>
        <p:spPr>
          <a:xfrm>
            <a:off x="1646189" y="6446925"/>
            <a:ext cx="2062331" cy="276999"/>
          </a:xfrm>
          <a:prstGeom prst="rect">
            <a:avLst/>
          </a:prstGeom>
          <a:noFill/>
        </p:spPr>
        <p:txBody>
          <a:bodyPr wrap="square" rtlCol="0">
            <a:spAutoFit/>
          </a:bodyPr>
          <a:lstStyle/>
          <a:p>
            <a:r>
              <a:rPr lang="pl-PL" sz="1200" dirty="0"/>
              <a:t>Stożek tarcia</a:t>
            </a:r>
          </a:p>
        </p:txBody>
      </p:sp>
      <p:cxnSp>
        <p:nvCxnSpPr>
          <p:cNvPr id="43" name="Łącznik prosty ze strzałką 42"/>
          <p:cNvCxnSpPr/>
          <p:nvPr/>
        </p:nvCxnSpPr>
        <p:spPr>
          <a:xfrm>
            <a:off x="2417686" y="4534621"/>
            <a:ext cx="207721" cy="693216"/>
          </a:xfrm>
          <a:prstGeom prst="straightConnector1">
            <a:avLst/>
          </a:prstGeom>
          <a:ln w="2222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45" name="pole tekstowe 44"/>
          <p:cNvSpPr txBox="1"/>
          <p:nvPr/>
        </p:nvSpPr>
        <p:spPr>
          <a:xfrm>
            <a:off x="2097677" y="4656922"/>
            <a:ext cx="572215" cy="276999"/>
          </a:xfrm>
          <a:prstGeom prst="rect">
            <a:avLst/>
          </a:prstGeom>
          <a:noFill/>
        </p:spPr>
        <p:txBody>
          <a:bodyPr wrap="square" rtlCol="0">
            <a:spAutoFit/>
          </a:bodyPr>
          <a:lstStyle/>
          <a:p>
            <a:r>
              <a:rPr lang="pl-PL" sz="1200" dirty="0"/>
              <a:t>P</a:t>
            </a:r>
            <a:r>
              <a:rPr lang="pl-PL" sz="1200" baseline="-25000" dirty="0"/>
              <a:t>Z</a:t>
            </a:r>
          </a:p>
        </p:txBody>
      </p:sp>
      <p:cxnSp>
        <p:nvCxnSpPr>
          <p:cNvPr id="68" name="Łącznik prostoliniowy 67"/>
          <p:cNvCxnSpPr/>
          <p:nvPr/>
        </p:nvCxnSpPr>
        <p:spPr>
          <a:xfrm>
            <a:off x="2631731" y="4443687"/>
            <a:ext cx="4252" cy="141993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Łuk 72"/>
          <p:cNvSpPr/>
          <p:nvPr/>
        </p:nvSpPr>
        <p:spPr>
          <a:xfrm rot="16560605">
            <a:off x="2407867" y="4404879"/>
            <a:ext cx="577635" cy="728337"/>
          </a:xfrm>
          <a:prstGeom prst="arc">
            <a:avLst>
              <a:gd name="adj1" fmla="val 17871129"/>
              <a:gd name="adj2" fmla="val 20841783"/>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74" name="pole tekstowe 73"/>
          <p:cNvSpPr txBox="1"/>
          <p:nvPr/>
        </p:nvSpPr>
        <p:spPr>
          <a:xfrm>
            <a:off x="2363507" y="4231205"/>
            <a:ext cx="252028" cy="276999"/>
          </a:xfrm>
          <a:prstGeom prst="rect">
            <a:avLst/>
          </a:prstGeom>
          <a:noFill/>
        </p:spPr>
        <p:txBody>
          <a:bodyPr wrap="square" rtlCol="0">
            <a:spAutoFit/>
          </a:bodyPr>
          <a:lstStyle/>
          <a:p>
            <a:r>
              <a:rPr lang="el-GR" sz="1200" dirty="0"/>
              <a:t>α</a:t>
            </a:r>
            <a:endParaRPr lang="pl-PL" sz="1200" dirty="0"/>
          </a:p>
        </p:txBody>
      </p:sp>
      <p:sp>
        <p:nvSpPr>
          <p:cNvPr id="7" name="pole tekstowe 6"/>
          <p:cNvSpPr txBox="1"/>
          <p:nvPr/>
        </p:nvSpPr>
        <p:spPr>
          <a:xfrm>
            <a:off x="6804248" y="4684670"/>
            <a:ext cx="184731" cy="369332"/>
          </a:xfrm>
          <a:prstGeom prst="rect">
            <a:avLst/>
          </a:prstGeom>
          <a:noFill/>
        </p:spPr>
        <p:txBody>
          <a:bodyPr wrap="none" rtlCol="0">
            <a:spAutoFit/>
          </a:bodyPr>
          <a:lstStyle/>
          <a:p>
            <a:endParaRPr lang="pl-PL" dirty="0"/>
          </a:p>
        </p:txBody>
      </p:sp>
    </p:spTree>
    <p:extLst>
      <p:ext uri="{BB962C8B-B14F-4D97-AF65-F5344CB8AC3E}">
        <p14:creationId xmlns:p14="http://schemas.microsoft.com/office/powerpoint/2010/main" val="2892688315"/>
      </p:ext>
    </p:extLst>
  </p:cSld>
  <p:clrMapOvr>
    <a:masterClrMapping/>
  </p:clrMapOvr>
  <p:transition>
    <p:randomBa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Tarcie – wiadomości podstawowe</a:t>
            </a:r>
          </a:p>
        </p:txBody>
      </p:sp>
      <p:sp>
        <p:nvSpPr>
          <p:cNvPr id="4" name="pole tekstowe 3"/>
          <p:cNvSpPr txBox="1"/>
          <p:nvPr/>
        </p:nvSpPr>
        <p:spPr>
          <a:xfrm>
            <a:off x="719572" y="1952836"/>
            <a:ext cx="7848872" cy="1077218"/>
          </a:xfrm>
          <a:prstGeom prst="rect">
            <a:avLst/>
          </a:prstGeom>
          <a:noFill/>
        </p:spPr>
        <p:txBody>
          <a:bodyPr wrap="square" rtlCol="0">
            <a:spAutoFit/>
          </a:bodyPr>
          <a:lstStyle/>
          <a:p>
            <a:r>
              <a:rPr lang="pl-PL" sz="1600" dirty="0"/>
              <a:t>Jeżeli linia siły zewnętrznej </a:t>
            </a:r>
            <a:r>
              <a:rPr lang="pl-PL" sz="1600" i="1" dirty="0"/>
              <a:t>P</a:t>
            </a:r>
            <a:r>
              <a:rPr lang="pl-PL" sz="1600" i="1" baseline="-25000" dirty="0"/>
              <a:t>Z</a:t>
            </a:r>
            <a:r>
              <a:rPr lang="pl-PL" sz="1600" dirty="0"/>
              <a:t> działającej na człon pokrywa się z tworzącą stożka lub przekątną strefy tarcia to wtedy mówimy o </a:t>
            </a:r>
            <a:r>
              <a:rPr lang="pl-PL" sz="1600" b="1" u="sng" dirty="0"/>
              <a:t>tarciu rozwiniętym</a:t>
            </a:r>
            <a:r>
              <a:rPr lang="pl-PL" sz="1600" dirty="0"/>
              <a:t> charakteryzującym się brakiem ruchu lub ruchem jednostajnym </a:t>
            </a:r>
            <a:r>
              <a:rPr lang="el-GR" sz="1600" dirty="0"/>
              <a:t>α</a:t>
            </a:r>
            <a:r>
              <a:rPr lang="pl-PL" sz="1600" dirty="0"/>
              <a:t>=</a:t>
            </a:r>
            <a:r>
              <a:rPr lang="el-GR" sz="1600" dirty="0"/>
              <a:t>ρ</a:t>
            </a:r>
            <a:r>
              <a:rPr lang="pl-PL" sz="1600" dirty="0"/>
              <a:t>.</a:t>
            </a:r>
          </a:p>
          <a:p>
            <a:r>
              <a:rPr lang="pl-PL" sz="1600" dirty="0"/>
              <a:t> </a:t>
            </a:r>
          </a:p>
        </p:txBody>
      </p:sp>
      <p:sp>
        <p:nvSpPr>
          <p:cNvPr id="47" name="Prostokąt 46"/>
          <p:cNvSpPr/>
          <p:nvPr/>
        </p:nvSpPr>
        <p:spPr>
          <a:xfrm>
            <a:off x="1907704" y="4602889"/>
            <a:ext cx="1440160" cy="61206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48" name="Łącznik prostoliniowy 47"/>
          <p:cNvCxnSpPr/>
          <p:nvPr/>
        </p:nvCxnSpPr>
        <p:spPr>
          <a:xfrm>
            <a:off x="1259632" y="5250961"/>
            <a:ext cx="2700300" cy="0"/>
          </a:xfrm>
          <a:prstGeom prst="line">
            <a:avLst/>
          </a:prstGeom>
          <a:ln w="158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9" name="Łącznik prostoliniowy 48"/>
          <p:cNvCxnSpPr/>
          <p:nvPr/>
        </p:nvCxnSpPr>
        <p:spPr>
          <a:xfrm flipV="1">
            <a:off x="1259632"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0" name="Łącznik prostoliniowy 49"/>
          <p:cNvCxnSpPr/>
          <p:nvPr/>
        </p:nvCxnSpPr>
        <p:spPr>
          <a:xfrm flipV="1">
            <a:off x="1414269"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1" name="Łącznik prostoliniowy 50"/>
          <p:cNvCxnSpPr/>
          <p:nvPr/>
        </p:nvCxnSpPr>
        <p:spPr>
          <a:xfrm flipV="1">
            <a:off x="1598948"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2" name="Łącznik prostoliniowy 51"/>
          <p:cNvCxnSpPr/>
          <p:nvPr/>
        </p:nvCxnSpPr>
        <p:spPr>
          <a:xfrm flipV="1">
            <a:off x="1753585"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3" name="Łącznik prostoliniowy 52"/>
          <p:cNvCxnSpPr/>
          <p:nvPr/>
        </p:nvCxnSpPr>
        <p:spPr>
          <a:xfrm flipV="1">
            <a:off x="1914476"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4" name="Łącznik prostoliniowy 53"/>
          <p:cNvCxnSpPr/>
          <p:nvPr/>
        </p:nvCxnSpPr>
        <p:spPr>
          <a:xfrm flipV="1">
            <a:off x="2069113"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5" name="Łącznik prostoliniowy 54"/>
          <p:cNvCxnSpPr/>
          <p:nvPr/>
        </p:nvCxnSpPr>
        <p:spPr>
          <a:xfrm flipV="1">
            <a:off x="2253792"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6" name="Łącznik prostoliniowy 55"/>
          <p:cNvCxnSpPr/>
          <p:nvPr/>
        </p:nvCxnSpPr>
        <p:spPr>
          <a:xfrm flipV="1">
            <a:off x="2408429"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7" name="Łącznik prostoliniowy 56"/>
          <p:cNvCxnSpPr/>
          <p:nvPr/>
        </p:nvCxnSpPr>
        <p:spPr>
          <a:xfrm flipV="1">
            <a:off x="2559723"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8" name="Łącznik prostoliniowy 57"/>
          <p:cNvCxnSpPr/>
          <p:nvPr/>
        </p:nvCxnSpPr>
        <p:spPr>
          <a:xfrm flipV="1">
            <a:off x="2714360"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9" name="Łącznik prostoliniowy 58"/>
          <p:cNvCxnSpPr/>
          <p:nvPr/>
        </p:nvCxnSpPr>
        <p:spPr>
          <a:xfrm flipV="1">
            <a:off x="2899039"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0" name="Łącznik prostoliniowy 59"/>
          <p:cNvCxnSpPr/>
          <p:nvPr/>
        </p:nvCxnSpPr>
        <p:spPr>
          <a:xfrm flipV="1">
            <a:off x="3053676"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1" name="Łącznik prostoliniowy 60"/>
          <p:cNvCxnSpPr/>
          <p:nvPr/>
        </p:nvCxnSpPr>
        <p:spPr>
          <a:xfrm flipV="1">
            <a:off x="3214567"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2" name="Łącznik prostoliniowy 61"/>
          <p:cNvCxnSpPr/>
          <p:nvPr/>
        </p:nvCxnSpPr>
        <p:spPr>
          <a:xfrm flipV="1">
            <a:off x="3369204"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3" name="Łącznik prostoliniowy 62"/>
          <p:cNvCxnSpPr/>
          <p:nvPr/>
        </p:nvCxnSpPr>
        <p:spPr>
          <a:xfrm flipV="1">
            <a:off x="3553883"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4" name="Łącznik prostoliniowy 63"/>
          <p:cNvCxnSpPr/>
          <p:nvPr/>
        </p:nvCxnSpPr>
        <p:spPr>
          <a:xfrm flipV="1">
            <a:off x="3708520"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5" name="pole tekstowe 64"/>
          <p:cNvSpPr txBox="1"/>
          <p:nvPr/>
        </p:nvSpPr>
        <p:spPr>
          <a:xfrm>
            <a:off x="1914476" y="4984347"/>
            <a:ext cx="82629" cy="276999"/>
          </a:xfrm>
          <a:prstGeom prst="rect">
            <a:avLst/>
          </a:prstGeom>
          <a:noFill/>
        </p:spPr>
        <p:txBody>
          <a:bodyPr wrap="square" rtlCol="0">
            <a:spAutoFit/>
          </a:bodyPr>
          <a:lstStyle/>
          <a:p>
            <a:r>
              <a:rPr lang="pl-PL" sz="1200" dirty="0"/>
              <a:t>1</a:t>
            </a:r>
          </a:p>
        </p:txBody>
      </p:sp>
      <p:sp>
        <p:nvSpPr>
          <p:cNvPr id="66" name="pole tekstowe 65"/>
          <p:cNvSpPr txBox="1"/>
          <p:nvPr/>
        </p:nvSpPr>
        <p:spPr>
          <a:xfrm>
            <a:off x="1502865" y="5346552"/>
            <a:ext cx="82629" cy="276999"/>
          </a:xfrm>
          <a:prstGeom prst="rect">
            <a:avLst/>
          </a:prstGeom>
          <a:noFill/>
        </p:spPr>
        <p:txBody>
          <a:bodyPr wrap="square" rtlCol="0">
            <a:spAutoFit/>
          </a:bodyPr>
          <a:lstStyle/>
          <a:p>
            <a:r>
              <a:rPr lang="pl-PL" sz="1200" dirty="0"/>
              <a:t>2</a:t>
            </a:r>
          </a:p>
        </p:txBody>
      </p:sp>
      <p:cxnSp>
        <p:nvCxnSpPr>
          <p:cNvPr id="67" name="Łącznik prosty ze strzałką 66"/>
          <p:cNvCxnSpPr>
            <a:endCxn id="47" idx="2"/>
          </p:cNvCxnSpPr>
          <p:nvPr/>
        </p:nvCxnSpPr>
        <p:spPr>
          <a:xfrm flipH="1" flipV="1">
            <a:off x="2627784" y="5214957"/>
            <a:ext cx="219" cy="1028176"/>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69" name="pole tekstowe 68"/>
          <p:cNvSpPr txBox="1"/>
          <p:nvPr/>
        </p:nvSpPr>
        <p:spPr>
          <a:xfrm>
            <a:off x="2796989" y="4937958"/>
            <a:ext cx="572215" cy="276999"/>
          </a:xfrm>
          <a:prstGeom prst="rect">
            <a:avLst/>
          </a:prstGeom>
          <a:noFill/>
        </p:spPr>
        <p:txBody>
          <a:bodyPr wrap="square" rtlCol="0">
            <a:spAutoFit/>
          </a:bodyPr>
          <a:lstStyle/>
          <a:p>
            <a:r>
              <a:rPr lang="pl-PL" sz="1200" dirty="0"/>
              <a:t>T</a:t>
            </a:r>
            <a:r>
              <a:rPr lang="pl-PL" sz="1200" baseline="-25000" dirty="0"/>
              <a:t>21</a:t>
            </a:r>
          </a:p>
        </p:txBody>
      </p:sp>
      <p:cxnSp>
        <p:nvCxnSpPr>
          <p:cNvPr id="70" name="Łącznik prosty ze strzałką 69"/>
          <p:cNvCxnSpPr/>
          <p:nvPr/>
        </p:nvCxnSpPr>
        <p:spPr>
          <a:xfrm flipH="1">
            <a:off x="2668614" y="5241866"/>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Łącznik prosty ze strzałką 70"/>
          <p:cNvCxnSpPr>
            <a:endCxn id="47" idx="2"/>
          </p:cNvCxnSpPr>
          <p:nvPr/>
        </p:nvCxnSpPr>
        <p:spPr>
          <a:xfrm flipH="1" flipV="1">
            <a:off x="2627784" y="5214957"/>
            <a:ext cx="813428" cy="1034481"/>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72" name="pole tekstowe 71"/>
          <p:cNvSpPr txBox="1"/>
          <p:nvPr/>
        </p:nvSpPr>
        <p:spPr>
          <a:xfrm>
            <a:off x="2941721" y="5433290"/>
            <a:ext cx="572215" cy="276999"/>
          </a:xfrm>
          <a:prstGeom prst="rect">
            <a:avLst/>
          </a:prstGeom>
          <a:noFill/>
        </p:spPr>
        <p:txBody>
          <a:bodyPr wrap="square" rtlCol="0">
            <a:spAutoFit/>
          </a:bodyPr>
          <a:lstStyle/>
          <a:p>
            <a:r>
              <a:rPr lang="pl-PL" sz="1200" dirty="0"/>
              <a:t>P</a:t>
            </a:r>
            <a:r>
              <a:rPr lang="pl-PL" sz="1200" baseline="30000" dirty="0"/>
              <a:t>T</a:t>
            </a:r>
            <a:r>
              <a:rPr lang="pl-PL" sz="1200" baseline="-25000" dirty="0"/>
              <a:t>21</a:t>
            </a:r>
          </a:p>
        </p:txBody>
      </p:sp>
      <p:sp>
        <p:nvSpPr>
          <p:cNvPr id="75" name="Trójkąt prostokątny 74"/>
          <p:cNvSpPr/>
          <p:nvPr/>
        </p:nvSpPr>
        <p:spPr>
          <a:xfrm>
            <a:off x="2629929" y="5237853"/>
            <a:ext cx="784756" cy="986591"/>
          </a:xfrm>
          <a:prstGeom prst="rtTriangl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6" name="Łuk 75"/>
          <p:cNvSpPr/>
          <p:nvPr/>
        </p:nvSpPr>
        <p:spPr>
          <a:xfrm rot="5932707">
            <a:off x="2345181" y="5333282"/>
            <a:ext cx="691153" cy="837260"/>
          </a:xfrm>
          <a:prstGeom prst="arc">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77" name="pole tekstowe 76"/>
          <p:cNvSpPr txBox="1"/>
          <p:nvPr/>
        </p:nvSpPr>
        <p:spPr>
          <a:xfrm>
            <a:off x="2719019" y="5669901"/>
            <a:ext cx="252028" cy="276999"/>
          </a:xfrm>
          <a:prstGeom prst="rect">
            <a:avLst/>
          </a:prstGeom>
          <a:noFill/>
        </p:spPr>
        <p:txBody>
          <a:bodyPr wrap="square" rtlCol="0">
            <a:spAutoFit/>
          </a:bodyPr>
          <a:lstStyle/>
          <a:p>
            <a:r>
              <a:rPr lang="el-GR" sz="1200" dirty="0"/>
              <a:t>ρ</a:t>
            </a:r>
            <a:endParaRPr lang="pl-PL" sz="1200" dirty="0"/>
          </a:p>
        </p:txBody>
      </p:sp>
      <p:sp>
        <p:nvSpPr>
          <p:cNvPr id="89" name="Trójkąt prostokątny 88"/>
          <p:cNvSpPr/>
          <p:nvPr/>
        </p:nvSpPr>
        <p:spPr>
          <a:xfrm flipH="1">
            <a:off x="1825593" y="5231706"/>
            <a:ext cx="805948" cy="986591"/>
          </a:xfrm>
          <a:prstGeom prst="rtTriangl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8" name="Elipsa 87"/>
          <p:cNvSpPr/>
          <p:nvPr/>
        </p:nvSpPr>
        <p:spPr>
          <a:xfrm>
            <a:off x="1825593" y="6111339"/>
            <a:ext cx="1632890" cy="3240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1" name="Łącznik prostoliniowy 90"/>
          <p:cNvCxnSpPr>
            <a:stCxn id="75" idx="0"/>
          </p:cNvCxnSpPr>
          <p:nvPr/>
        </p:nvCxnSpPr>
        <p:spPr>
          <a:xfrm>
            <a:off x="2629929" y="5237853"/>
            <a:ext cx="12109" cy="10355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Łącznik prostoliniowy 91"/>
          <p:cNvCxnSpPr>
            <a:endCxn id="88" idx="6"/>
          </p:cNvCxnSpPr>
          <p:nvPr/>
        </p:nvCxnSpPr>
        <p:spPr>
          <a:xfrm>
            <a:off x="2642038" y="6273357"/>
            <a:ext cx="8164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Łącznik prosty ze strzałką 98"/>
          <p:cNvCxnSpPr/>
          <p:nvPr/>
        </p:nvCxnSpPr>
        <p:spPr>
          <a:xfrm flipV="1">
            <a:off x="2182750" y="3535049"/>
            <a:ext cx="0" cy="5760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Łącznik prosty ze strzałką 99"/>
          <p:cNvCxnSpPr/>
          <p:nvPr/>
        </p:nvCxnSpPr>
        <p:spPr>
          <a:xfrm flipH="1">
            <a:off x="1825593" y="4100741"/>
            <a:ext cx="375594" cy="3429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Łącznik prosty ze strzałką 101"/>
          <p:cNvCxnSpPr/>
          <p:nvPr/>
        </p:nvCxnSpPr>
        <p:spPr>
          <a:xfrm>
            <a:off x="2192674" y="4111113"/>
            <a:ext cx="59369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0" name="pole tekstowe 109"/>
          <p:cNvSpPr txBox="1"/>
          <p:nvPr/>
        </p:nvSpPr>
        <p:spPr>
          <a:xfrm>
            <a:off x="1598948" y="4026115"/>
            <a:ext cx="572215" cy="276999"/>
          </a:xfrm>
          <a:prstGeom prst="rect">
            <a:avLst/>
          </a:prstGeom>
          <a:noFill/>
        </p:spPr>
        <p:txBody>
          <a:bodyPr wrap="square" rtlCol="0">
            <a:spAutoFit/>
          </a:bodyPr>
          <a:lstStyle/>
          <a:p>
            <a:r>
              <a:rPr lang="pl-PL" sz="1200" dirty="0"/>
              <a:t>v</a:t>
            </a:r>
            <a:r>
              <a:rPr lang="pl-PL" sz="1200" baseline="-25000" dirty="0"/>
              <a:t>y</a:t>
            </a:r>
          </a:p>
        </p:txBody>
      </p:sp>
      <p:sp>
        <p:nvSpPr>
          <p:cNvPr id="111" name="pole tekstowe 110"/>
          <p:cNvSpPr txBox="1"/>
          <p:nvPr/>
        </p:nvSpPr>
        <p:spPr>
          <a:xfrm>
            <a:off x="2575437" y="3825415"/>
            <a:ext cx="572215" cy="276999"/>
          </a:xfrm>
          <a:prstGeom prst="rect">
            <a:avLst/>
          </a:prstGeom>
          <a:noFill/>
        </p:spPr>
        <p:txBody>
          <a:bodyPr wrap="square" rtlCol="0">
            <a:spAutoFit/>
          </a:bodyPr>
          <a:lstStyle/>
          <a:p>
            <a:r>
              <a:rPr lang="pl-PL" sz="1200" dirty="0"/>
              <a:t>v</a:t>
            </a:r>
            <a:r>
              <a:rPr lang="pl-PL" sz="1200" baseline="-25000" dirty="0"/>
              <a:t>x</a:t>
            </a:r>
          </a:p>
        </p:txBody>
      </p:sp>
      <p:sp>
        <p:nvSpPr>
          <p:cNvPr id="112" name="pole tekstowe 111"/>
          <p:cNvSpPr txBox="1"/>
          <p:nvPr/>
        </p:nvSpPr>
        <p:spPr>
          <a:xfrm>
            <a:off x="2323674" y="3396549"/>
            <a:ext cx="572215" cy="276999"/>
          </a:xfrm>
          <a:prstGeom prst="rect">
            <a:avLst/>
          </a:prstGeom>
          <a:noFill/>
        </p:spPr>
        <p:txBody>
          <a:bodyPr wrap="square" rtlCol="0">
            <a:spAutoFit/>
          </a:bodyPr>
          <a:lstStyle/>
          <a:p>
            <a:r>
              <a:rPr lang="pl-PL" sz="1200" dirty="0"/>
              <a:t>v</a:t>
            </a:r>
            <a:r>
              <a:rPr lang="pl-PL" sz="1200" baseline="-25000" dirty="0"/>
              <a:t>z</a:t>
            </a:r>
          </a:p>
        </p:txBody>
      </p:sp>
      <p:sp>
        <p:nvSpPr>
          <p:cNvPr id="114" name="pole tekstowe 113"/>
          <p:cNvSpPr txBox="1"/>
          <p:nvPr/>
        </p:nvSpPr>
        <p:spPr>
          <a:xfrm>
            <a:off x="1646189" y="6446925"/>
            <a:ext cx="2062331" cy="276999"/>
          </a:xfrm>
          <a:prstGeom prst="rect">
            <a:avLst/>
          </a:prstGeom>
          <a:noFill/>
        </p:spPr>
        <p:txBody>
          <a:bodyPr wrap="square" rtlCol="0">
            <a:spAutoFit/>
          </a:bodyPr>
          <a:lstStyle/>
          <a:p>
            <a:r>
              <a:rPr lang="pl-PL" sz="1200" dirty="0"/>
              <a:t>Stożek tarcia</a:t>
            </a:r>
          </a:p>
        </p:txBody>
      </p:sp>
      <p:cxnSp>
        <p:nvCxnSpPr>
          <p:cNvPr id="43" name="Łącznik prosty ze strzałką 42"/>
          <p:cNvCxnSpPr/>
          <p:nvPr/>
        </p:nvCxnSpPr>
        <p:spPr>
          <a:xfrm>
            <a:off x="2253792" y="4746905"/>
            <a:ext cx="362358" cy="455431"/>
          </a:xfrm>
          <a:prstGeom prst="straightConnector1">
            <a:avLst/>
          </a:prstGeom>
          <a:ln w="2222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45" name="pole tekstowe 44"/>
          <p:cNvSpPr txBox="1"/>
          <p:nvPr/>
        </p:nvSpPr>
        <p:spPr>
          <a:xfrm>
            <a:off x="1937699" y="4707348"/>
            <a:ext cx="572215" cy="276999"/>
          </a:xfrm>
          <a:prstGeom prst="rect">
            <a:avLst/>
          </a:prstGeom>
          <a:noFill/>
        </p:spPr>
        <p:txBody>
          <a:bodyPr wrap="square" rtlCol="0">
            <a:spAutoFit/>
          </a:bodyPr>
          <a:lstStyle/>
          <a:p>
            <a:r>
              <a:rPr lang="pl-PL" sz="1200" dirty="0"/>
              <a:t>P</a:t>
            </a:r>
            <a:r>
              <a:rPr lang="pl-PL" sz="1200" baseline="-25000" dirty="0"/>
              <a:t>Z</a:t>
            </a:r>
          </a:p>
        </p:txBody>
      </p:sp>
      <p:cxnSp>
        <p:nvCxnSpPr>
          <p:cNvPr id="46" name="Łącznik prostoliniowy 45"/>
          <p:cNvCxnSpPr/>
          <p:nvPr/>
        </p:nvCxnSpPr>
        <p:spPr>
          <a:xfrm>
            <a:off x="2621477" y="4526970"/>
            <a:ext cx="4252" cy="141993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Łuk 67"/>
          <p:cNvSpPr/>
          <p:nvPr/>
        </p:nvSpPr>
        <p:spPr>
          <a:xfrm rot="16560605">
            <a:off x="2388535" y="4735872"/>
            <a:ext cx="577635" cy="728337"/>
          </a:xfrm>
          <a:prstGeom prst="arc">
            <a:avLst>
              <a:gd name="adj1" fmla="val 17871129"/>
              <a:gd name="adj2" fmla="val 20841783"/>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73" name="pole tekstowe 72"/>
          <p:cNvSpPr txBox="1"/>
          <p:nvPr/>
        </p:nvSpPr>
        <p:spPr>
          <a:xfrm>
            <a:off x="2344175" y="4562198"/>
            <a:ext cx="252028" cy="276999"/>
          </a:xfrm>
          <a:prstGeom prst="rect">
            <a:avLst/>
          </a:prstGeom>
          <a:noFill/>
        </p:spPr>
        <p:txBody>
          <a:bodyPr wrap="square" rtlCol="0">
            <a:spAutoFit/>
          </a:bodyPr>
          <a:lstStyle/>
          <a:p>
            <a:r>
              <a:rPr lang="el-GR" sz="1200" dirty="0"/>
              <a:t>α</a:t>
            </a:r>
            <a:endParaRPr lang="pl-PL" sz="1200" dirty="0"/>
          </a:p>
        </p:txBody>
      </p:sp>
    </p:spTree>
    <p:extLst>
      <p:ext uri="{BB962C8B-B14F-4D97-AF65-F5344CB8AC3E}">
        <p14:creationId xmlns:p14="http://schemas.microsoft.com/office/powerpoint/2010/main" val="2097510513"/>
      </p:ext>
    </p:extLst>
  </p:cSld>
  <p:clrMapOvr>
    <a:masterClrMapping/>
  </p:clrMapOvr>
  <p:transition>
    <p:randomBa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Tarcie – wiadomości podstawowe</a:t>
            </a:r>
          </a:p>
        </p:txBody>
      </p:sp>
      <p:sp>
        <p:nvSpPr>
          <p:cNvPr id="4" name="pole tekstowe 3"/>
          <p:cNvSpPr txBox="1"/>
          <p:nvPr/>
        </p:nvSpPr>
        <p:spPr>
          <a:xfrm>
            <a:off x="719572" y="1952836"/>
            <a:ext cx="7128792" cy="1077218"/>
          </a:xfrm>
          <a:prstGeom prst="rect">
            <a:avLst/>
          </a:prstGeom>
          <a:noFill/>
        </p:spPr>
        <p:txBody>
          <a:bodyPr wrap="square" rtlCol="0">
            <a:spAutoFit/>
          </a:bodyPr>
          <a:lstStyle/>
          <a:p>
            <a:r>
              <a:rPr lang="pl-PL" sz="1600" dirty="0"/>
              <a:t>Jeżeli linia siły zewnętrznej </a:t>
            </a:r>
            <a:r>
              <a:rPr lang="pl-PL" sz="1600" i="1" dirty="0"/>
              <a:t>P</a:t>
            </a:r>
            <a:r>
              <a:rPr lang="pl-PL" sz="1600" i="1" baseline="-25000" dirty="0"/>
              <a:t>Z</a:t>
            </a:r>
            <a:r>
              <a:rPr lang="pl-PL" sz="1600" dirty="0"/>
              <a:t> działającej na człon przechodzi poza strefą tarcia lub stożkiem tarcia to wtedy mówimy o </a:t>
            </a:r>
            <a:r>
              <a:rPr lang="pl-PL" sz="1600" b="1" u="sng" dirty="0"/>
              <a:t>tarciu rozwiniętym</a:t>
            </a:r>
            <a:r>
              <a:rPr lang="pl-PL" sz="1600" dirty="0"/>
              <a:t> charakteryzującym się ruchem przyspieszonym </a:t>
            </a:r>
            <a:r>
              <a:rPr lang="el-GR" sz="1600" dirty="0"/>
              <a:t>α</a:t>
            </a:r>
            <a:r>
              <a:rPr lang="pl-PL" sz="1600" dirty="0"/>
              <a:t>&gt;</a:t>
            </a:r>
            <a:r>
              <a:rPr lang="el-GR" sz="1600" dirty="0"/>
              <a:t>ρ</a:t>
            </a:r>
            <a:endParaRPr lang="pl-PL" sz="1600" dirty="0"/>
          </a:p>
          <a:p>
            <a:r>
              <a:rPr lang="pl-PL" sz="1600" dirty="0"/>
              <a:t> </a:t>
            </a:r>
          </a:p>
        </p:txBody>
      </p:sp>
      <p:sp>
        <p:nvSpPr>
          <p:cNvPr id="47" name="Prostokąt 46"/>
          <p:cNvSpPr/>
          <p:nvPr/>
        </p:nvSpPr>
        <p:spPr>
          <a:xfrm>
            <a:off x="1907704" y="4602889"/>
            <a:ext cx="1440160" cy="61206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48" name="Łącznik prostoliniowy 47"/>
          <p:cNvCxnSpPr/>
          <p:nvPr/>
        </p:nvCxnSpPr>
        <p:spPr>
          <a:xfrm>
            <a:off x="1259632" y="5250961"/>
            <a:ext cx="2700300" cy="0"/>
          </a:xfrm>
          <a:prstGeom prst="line">
            <a:avLst/>
          </a:prstGeom>
          <a:ln w="158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9" name="Łącznik prostoliniowy 48"/>
          <p:cNvCxnSpPr/>
          <p:nvPr/>
        </p:nvCxnSpPr>
        <p:spPr>
          <a:xfrm flipV="1">
            <a:off x="1259632"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0" name="Łącznik prostoliniowy 49"/>
          <p:cNvCxnSpPr/>
          <p:nvPr/>
        </p:nvCxnSpPr>
        <p:spPr>
          <a:xfrm flipV="1">
            <a:off x="1414269"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1" name="Łącznik prostoliniowy 50"/>
          <p:cNvCxnSpPr/>
          <p:nvPr/>
        </p:nvCxnSpPr>
        <p:spPr>
          <a:xfrm flipV="1">
            <a:off x="1598948"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2" name="Łącznik prostoliniowy 51"/>
          <p:cNvCxnSpPr/>
          <p:nvPr/>
        </p:nvCxnSpPr>
        <p:spPr>
          <a:xfrm flipV="1">
            <a:off x="1753585"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3" name="Łącznik prostoliniowy 52"/>
          <p:cNvCxnSpPr/>
          <p:nvPr/>
        </p:nvCxnSpPr>
        <p:spPr>
          <a:xfrm flipV="1">
            <a:off x="1914476"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4" name="Łącznik prostoliniowy 53"/>
          <p:cNvCxnSpPr/>
          <p:nvPr/>
        </p:nvCxnSpPr>
        <p:spPr>
          <a:xfrm flipV="1">
            <a:off x="2069113"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5" name="Łącznik prostoliniowy 54"/>
          <p:cNvCxnSpPr/>
          <p:nvPr/>
        </p:nvCxnSpPr>
        <p:spPr>
          <a:xfrm flipV="1">
            <a:off x="2253792"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6" name="Łącznik prostoliniowy 55"/>
          <p:cNvCxnSpPr/>
          <p:nvPr/>
        </p:nvCxnSpPr>
        <p:spPr>
          <a:xfrm flipV="1">
            <a:off x="2408429"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7" name="Łącznik prostoliniowy 56"/>
          <p:cNvCxnSpPr/>
          <p:nvPr/>
        </p:nvCxnSpPr>
        <p:spPr>
          <a:xfrm flipV="1">
            <a:off x="2559723"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8" name="Łącznik prostoliniowy 57"/>
          <p:cNvCxnSpPr/>
          <p:nvPr/>
        </p:nvCxnSpPr>
        <p:spPr>
          <a:xfrm flipV="1">
            <a:off x="2714360"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9" name="Łącznik prostoliniowy 58"/>
          <p:cNvCxnSpPr/>
          <p:nvPr/>
        </p:nvCxnSpPr>
        <p:spPr>
          <a:xfrm flipV="1">
            <a:off x="2899039"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0" name="Łącznik prostoliniowy 59"/>
          <p:cNvCxnSpPr/>
          <p:nvPr/>
        </p:nvCxnSpPr>
        <p:spPr>
          <a:xfrm flipV="1">
            <a:off x="3053676" y="5245380"/>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1" name="Łącznik prostoliniowy 60"/>
          <p:cNvCxnSpPr/>
          <p:nvPr/>
        </p:nvCxnSpPr>
        <p:spPr>
          <a:xfrm flipV="1">
            <a:off x="3214567"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2" name="Łącznik prostoliniowy 61"/>
          <p:cNvCxnSpPr/>
          <p:nvPr/>
        </p:nvCxnSpPr>
        <p:spPr>
          <a:xfrm flipV="1">
            <a:off x="3369204" y="5256542"/>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3" name="Łącznik prostoliniowy 62"/>
          <p:cNvCxnSpPr/>
          <p:nvPr/>
        </p:nvCxnSpPr>
        <p:spPr>
          <a:xfrm flipV="1">
            <a:off x="3553883"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4" name="Łącznik prostoliniowy 63"/>
          <p:cNvCxnSpPr/>
          <p:nvPr/>
        </p:nvCxnSpPr>
        <p:spPr>
          <a:xfrm flipV="1">
            <a:off x="3708520" y="5250961"/>
            <a:ext cx="144016" cy="18002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5" name="pole tekstowe 64"/>
          <p:cNvSpPr txBox="1"/>
          <p:nvPr/>
        </p:nvSpPr>
        <p:spPr>
          <a:xfrm>
            <a:off x="2058492" y="4746905"/>
            <a:ext cx="82629" cy="276999"/>
          </a:xfrm>
          <a:prstGeom prst="rect">
            <a:avLst/>
          </a:prstGeom>
          <a:noFill/>
        </p:spPr>
        <p:txBody>
          <a:bodyPr wrap="square" rtlCol="0">
            <a:spAutoFit/>
          </a:bodyPr>
          <a:lstStyle/>
          <a:p>
            <a:r>
              <a:rPr lang="pl-PL" sz="1200" dirty="0"/>
              <a:t>1</a:t>
            </a:r>
          </a:p>
        </p:txBody>
      </p:sp>
      <p:sp>
        <p:nvSpPr>
          <p:cNvPr id="66" name="pole tekstowe 65"/>
          <p:cNvSpPr txBox="1"/>
          <p:nvPr/>
        </p:nvSpPr>
        <p:spPr>
          <a:xfrm>
            <a:off x="1502865" y="5346552"/>
            <a:ext cx="82629" cy="276999"/>
          </a:xfrm>
          <a:prstGeom prst="rect">
            <a:avLst/>
          </a:prstGeom>
          <a:noFill/>
        </p:spPr>
        <p:txBody>
          <a:bodyPr wrap="square" rtlCol="0">
            <a:spAutoFit/>
          </a:bodyPr>
          <a:lstStyle/>
          <a:p>
            <a:r>
              <a:rPr lang="pl-PL" sz="1200" dirty="0"/>
              <a:t>2</a:t>
            </a:r>
          </a:p>
        </p:txBody>
      </p:sp>
      <p:cxnSp>
        <p:nvCxnSpPr>
          <p:cNvPr id="67" name="Łącznik prosty ze strzałką 66"/>
          <p:cNvCxnSpPr>
            <a:endCxn id="47" idx="2"/>
          </p:cNvCxnSpPr>
          <p:nvPr/>
        </p:nvCxnSpPr>
        <p:spPr>
          <a:xfrm flipH="1" flipV="1">
            <a:off x="2627784" y="5214957"/>
            <a:ext cx="219" cy="1028176"/>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69" name="pole tekstowe 68"/>
          <p:cNvSpPr txBox="1"/>
          <p:nvPr/>
        </p:nvSpPr>
        <p:spPr>
          <a:xfrm>
            <a:off x="2796989" y="4937958"/>
            <a:ext cx="572215" cy="276999"/>
          </a:xfrm>
          <a:prstGeom prst="rect">
            <a:avLst/>
          </a:prstGeom>
          <a:noFill/>
        </p:spPr>
        <p:txBody>
          <a:bodyPr wrap="square" rtlCol="0">
            <a:spAutoFit/>
          </a:bodyPr>
          <a:lstStyle/>
          <a:p>
            <a:r>
              <a:rPr lang="pl-PL" sz="1200" dirty="0"/>
              <a:t>T</a:t>
            </a:r>
            <a:r>
              <a:rPr lang="pl-PL" sz="1200" baseline="-25000" dirty="0"/>
              <a:t>21</a:t>
            </a:r>
          </a:p>
        </p:txBody>
      </p:sp>
      <p:cxnSp>
        <p:nvCxnSpPr>
          <p:cNvPr id="70" name="Łącznik prosty ze strzałką 69"/>
          <p:cNvCxnSpPr/>
          <p:nvPr/>
        </p:nvCxnSpPr>
        <p:spPr>
          <a:xfrm flipH="1">
            <a:off x="2668614" y="5241866"/>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Łącznik prosty ze strzałką 70"/>
          <p:cNvCxnSpPr>
            <a:endCxn id="47" idx="2"/>
          </p:cNvCxnSpPr>
          <p:nvPr/>
        </p:nvCxnSpPr>
        <p:spPr>
          <a:xfrm flipH="1" flipV="1">
            <a:off x="2627784" y="5214957"/>
            <a:ext cx="813428" cy="1034481"/>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72" name="pole tekstowe 71"/>
          <p:cNvSpPr txBox="1"/>
          <p:nvPr/>
        </p:nvSpPr>
        <p:spPr>
          <a:xfrm>
            <a:off x="2941721" y="5433290"/>
            <a:ext cx="572215" cy="276999"/>
          </a:xfrm>
          <a:prstGeom prst="rect">
            <a:avLst/>
          </a:prstGeom>
          <a:noFill/>
        </p:spPr>
        <p:txBody>
          <a:bodyPr wrap="square" rtlCol="0">
            <a:spAutoFit/>
          </a:bodyPr>
          <a:lstStyle/>
          <a:p>
            <a:r>
              <a:rPr lang="pl-PL" sz="1200" dirty="0"/>
              <a:t>P</a:t>
            </a:r>
            <a:r>
              <a:rPr lang="pl-PL" sz="1200" baseline="30000" dirty="0"/>
              <a:t>T</a:t>
            </a:r>
            <a:r>
              <a:rPr lang="pl-PL" sz="1200" baseline="-25000" dirty="0"/>
              <a:t>21</a:t>
            </a:r>
          </a:p>
        </p:txBody>
      </p:sp>
      <p:sp>
        <p:nvSpPr>
          <p:cNvPr id="75" name="Trójkąt prostokątny 74"/>
          <p:cNvSpPr/>
          <p:nvPr/>
        </p:nvSpPr>
        <p:spPr>
          <a:xfrm>
            <a:off x="2629929" y="5237853"/>
            <a:ext cx="784756" cy="986591"/>
          </a:xfrm>
          <a:prstGeom prst="rtTriangl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6" name="Łuk 75"/>
          <p:cNvSpPr/>
          <p:nvPr/>
        </p:nvSpPr>
        <p:spPr>
          <a:xfrm rot="5932707">
            <a:off x="2345181" y="5333282"/>
            <a:ext cx="691153" cy="837260"/>
          </a:xfrm>
          <a:prstGeom prst="arc">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77" name="pole tekstowe 76"/>
          <p:cNvSpPr txBox="1"/>
          <p:nvPr/>
        </p:nvSpPr>
        <p:spPr>
          <a:xfrm>
            <a:off x="2719019" y="5669901"/>
            <a:ext cx="252028" cy="276999"/>
          </a:xfrm>
          <a:prstGeom prst="rect">
            <a:avLst/>
          </a:prstGeom>
          <a:noFill/>
        </p:spPr>
        <p:txBody>
          <a:bodyPr wrap="square" rtlCol="0">
            <a:spAutoFit/>
          </a:bodyPr>
          <a:lstStyle/>
          <a:p>
            <a:r>
              <a:rPr lang="el-GR" sz="1200" dirty="0"/>
              <a:t>ρ</a:t>
            </a:r>
            <a:endParaRPr lang="pl-PL" sz="1200" dirty="0"/>
          </a:p>
        </p:txBody>
      </p:sp>
      <p:sp>
        <p:nvSpPr>
          <p:cNvPr id="89" name="Trójkąt prostokątny 88"/>
          <p:cNvSpPr/>
          <p:nvPr/>
        </p:nvSpPr>
        <p:spPr>
          <a:xfrm flipH="1">
            <a:off x="1825593" y="5231706"/>
            <a:ext cx="805948" cy="986591"/>
          </a:xfrm>
          <a:prstGeom prst="rtTriangl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8" name="Elipsa 87"/>
          <p:cNvSpPr/>
          <p:nvPr/>
        </p:nvSpPr>
        <p:spPr>
          <a:xfrm>
            <a:off x="1825593" y="6111339"/>
            <a:ext cx="1632890" cy="3240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1" name="Łącznik prostoliniowy 90"/>
          <p:cNvCxnSpPr>
            <a:stCxn id="75" idx="0"/>
          </p:cNvCxnSpPr>
          <p:nvPr/>
        </p:nvCxnSpPr>
        <p:spPr>
          <a:xfrm>
            <a:off x="2629929" y="5237853"/>
            <a:ext cx="12109" cy="10355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Łącznik prostoliniowy 91"/>
          <p:cNvCxnSpPr>
            <a:endCxn id="88" idx="6"/>
          </p:cNvCxnSpPr>
          <p:nvPr/>
        </p:nvCxnSpPr>
        <p:spPr>
          <a:xfrm>
            <a:off x="2642038" y="6273357"/>
            <a:ext cx="8164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Łącznik prosty ze strzałką 98"/>
          <p:cNvCxnSpPr/>
          <p:nvPr/>
        </p:nvCxnSpPr>
        <p:spPr>
          <a:xfrm flipV="1">
            <a:off x="2182750" y="3535049"/>
            <a:ext cx="0" cy="5760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Łącznik prosty ze strzałką 99"/>
          <p:cNvCxnSpPr/>
          <p:nvPr/>
        </p:nvCxnSpPr>
        <p:spPr>
          <a:xfrm flipH="1">
            <a:off x="1825593" y="4100741"/>
            <a:ext cx="375594" cy="3429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Łącznik prosty ze strzałką 101"/>
          <p:cNvCxnSpPr/>
          <p:nvPr/>
        </p:nvCxnSpPr>
        <p:spPr>
          <a:xfrm>
            <a:off x="2192674" y="4111113"/>
            <a:ext cx="59369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0" name="pole tekstowe 109"/>
          <p:cNvSpPr txBox="1"/>
          <p:nvPr/>
        </p:nvSpPr>
        <p:spPr>
          <a:xfrm>
            <a:off x="1598948" y="4026115"/>
            <a:ext cx="572215" cy="276999"/>
          </a:xfrm>
          <a:prstGeom prst="rect">
            <a:avLst/>
          </a:prstGeom>
          <a:noFill/>
        </p:spPr>
        <p:txBody>
          <a:bodyPr wrap="square" rtlCol="0">
            <a:spAutoFit/>
          </a:bodyPr>
          <a:lstStyle/>
          <a:p>
            <a:r>
              <a:rPr lang="pl-PL" sz="1200" dirty="0"/>
              <a:t>v</a:t>
            </a:r>
            <a:r>
              <a:rPr lang="pl-PL" sz="1200" baseline="-25000" dirty="0"/>
              <a:t>y</a:t>
            </a:r>
          </a:p>
        </p:txBody>
      </p:sp>
      <p:sp>
        <p:nvSpPr>
          <p:cNvPr id="111" name="pole tekstowe 110"/>
          <p:cNvSpPr txBox="1"/>
          <p:nvPr/>
        </p:nvSpPr>
        <p:spPr>
          <a:xfrm>
            <a:off x="2575437" y="3825415"/>
            <a:ext cx="572215" cy="276999"/>
          </a:xfrm>
          <a:prstGeom prst="rect">
            <a:avLst/>
          </a:prstGeom>
          <a:noFill/>
        </p:spPr>
        <p:txBody>
          <a:bodyPr wrap="square" rtlCol="0">
            <a:spAutoFit/>
          </a:bodyPr>
          <a:lstStyle/>
          <a:p>
            <a:r>
              <a:rPr lang="pl-PL" sz="1200" dirty="0"/>
              <a:t>v</a:t>
            </a:r>
            <a:r>
              <a:rPr lang="pl-PL" sz="1200" baseline="-25000" dirty="0"/>
              <a:t>x</a:t>
            </a:r>
          </a:p>
        </p:txBody>
      </p:sp>
      <p:sp>
        <p:nvSpPr>
          <p:cNvPr id="112" name="pole tekstowe 111"/>
          <p:cNvSpPr txBox="1"/>
          <p:nvPr/>
        </p:nvSpPr>
        <p:spPr>
          <a:xfrm>
            <a:off x="2323674" y="3396549"/>
            <a:ext cx="572215" cy="276999"/>
          </a:xfrm>
          <a:prstGeom prst="rect">
            <a:avLst/>
          </a:prstGeom>
          <a:noFill/>
        </p:spPr>
        <p:txBody>
          <a:bodyPr wrap="square" rtlCol="0">
            <a:spAutoFit/>
          </a:bodyPr>
          <a:lstStyle/>
          <a:p>
            <a:r>
              <a:rPr lang="pl-PL" sz="1200" dirty="0"/>
              <a:t>v</a:t>
            </a:r>
            <a:r>
              <a:rPr lang="pl-PL" sz="1200" baseline="-25000" dirty="0"/>
              <a:t>z</a:t>
            </a:r>
          </a:p>
        </p:txBody>
      </p:sp>
      <p:sp>
        <p:nvSpPr>
          <p:cNvPr id="114" name="pole tekstowe 113"/>
          <p:cNvSpPr txBox="1"/>
          <p:nvPr/>
        </p:nvSpPr>
        <p:spPr>
          <a:xfrm>
            <a:off x="1646189" y="6446925"/>
            <a:ext cx="2062331" cy="276999"/>
          </a:xfrm>
          <a:prstGeom prst="rect">
            <a:avLst/>
          </a:prstGeom>
          <a:noFill/>
        </p:spPr>
        <p:txBody>
          <a:bodyPr wrap="square" rtlCol="0">
            <a:spAutoFit/>
          </a:bodyPr>
          <a:lstStyle/>
          <a:p>
            <a:r>
              <a:rPr lang="pl-PL" sz="1200" dirty="0"/>
              <a:t>Stożek tarcia</a:t>
            </a:r>
          </a:p>
        </p:txBody>
      </p:sp>
      <p:cxnSp>
        <p:nvCxnSpPr>
          <p:cNvPr id="43" name="Łącznik prosty ze strzałką 42"/>
          <p:cNvCxnSpPr/>
          <p:nvPr/>
        </p:nvCxnSpPr>
        <p:spPr>
          <a:xfrm>
            <a:off x="1558285" y="4937958"/>
            <a:ext cx="1057865" cy="264378"/>
          </a:xfrm>
          <a:prstGeom prst="straightConnector1">
            <a:avLst/>
          </a:prstGeom>
          <a:ln w="2222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45" name="pole tekstowe 44"/>
          <p:cNvSpPr txBox="1"/>
          <p:nvPr/>
        </p:nvSpPr>
        <p:spPr>
          <a:xfrm>
            <a:off x="1443501" y="4653136"/>
            <a:ext cx="572215" cy="276999"/>
          </a:xfrm>
          <a:prstGeom prst="rect">
            <a:avLst/>
          </a:prstGeom>
          <a:noFill/>
        </p:spPr>
        <p:txBody>
          <a:bodyPr wrap="square" rtlCol="0">
            <a:spAutoFit/>
          </a:bodyPr>
          <a:lstStyle/>
          <a:p>
            <a:r>
              <a:rPr lang="pl-PL" sz="1200" dirty="0"/>
              <a:t>P</a:t>
            </a:r>
            <a:r>
              <a:rPr lang="pl-PL" sz="1200" baseline="-25000" dirty="0"/>
              <a:t>Z</a:t>
            </a:r>
          </a:p>
        </p:txBody>
      </p:sp>
      <p:cxnSp>
        <p:nvCxnSpPr>
          <p:cNvPr id="46" name="Łącznik prostoliniowy 45"/>
          <p:cNvCxnSpPr/>
          <p:nvPr/>
        </p:nvCxnSpPr>
        <p:spPr>
          <a:xfrm>
            <a:off x="2633857" y="4162565"/>
            <a:ext cx="4252" cy="141993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Łuk 67"/>
          <p:cNvSpPr/>
          <p:nvPr/>
        </p:nvSpPr>
        <p:spPr>
          <a:xfrm rot="15630534">
            <a:off x="2332157" y="4850789"/>
            <a:ext cx="577635" cy="728337"/>
          </a:xfrm>
          <a:prstGeom prst="arc">
            <a:avLst>
              <a:gd name="adj1" fmla="val 17871129"/>
              <a:gd name="adj2" fmla="val 83711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73" name="pole tekstowe 72"/>
          <p:cNvSpPr txBox="1"/>
          <p:nvPr/>
        </p:nvSpPr>
        <p:spPr>
          <a:xfrm>
            <a:off x="2271794" y="4689140"/>
            <a:ext cx="252028" cy="276999"/>
          </a:xfrm>
          <a:prstGeom prst="rect">
            <a:avLst/>
          </a:prstGeom>
          <a:noFill/>
        </p:spPr>
        <p:txBody>
          <a:bodyPr wrap="square" rtlCol="0">
            <a:spAutoFit/>
          </a:bodyPr>
          <a:lstStyle/>
          <a:p>
            <a:r>
              <a:rPr lang="el-GR" sz="1200" dirty="0"/>
              <a:t>α</a:t>
            </a:r>
            <a:endParaRPr lang="pl-PL" sz="1200" dirty="0"/>
          </a:p>
        </p:txBody>
      </p:sp>
    </p:spTree>
    <p:extLst>
      <p:ext uri="{BB962C8B-B14F-4D97-AF65-F5344CB8AC3E}">
        <p14:creationId xmlns:p14="http://schemas.microsoft.com/office/powerpoint/2010/main" val="4105336472"/>
      </p:ext>
    </p:extLst>
  </p:cSld>
  <p:clrMapOvr>
    <a:masterClrMapping/>
  </p:clrMapOvr>
  <p:transition>
    <p:randomBa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Tarcie – wiadomości podstawowe</a:t>
            </a:r>
          </a:p>
        </p:txBody>
      </p:sp>
      <p:sp>
        <p:nvSpPr>
          <p:cNvPr id="4" name="pole tekstowe 3"/>
          <p:cNvSpPr txBox="1"/>
          <p:nvPr/>
        </p:nvSpPr>
        <p:spPr>
          <a:xfrm>
            <a:off x="719572" y="1952836"/>
            <a:ext cx="7128792" cy="584775"/>
          </a:xfrm>
          <a:prstGeom prst="rect">
            <a:avLst/>
          </a:prstGeom>
          <a:noFill/>
        </p:spPr>
        <p:txBody>
          <a:bodyPr wrap="square" rtlCol="0">
            <a:spAutoFit/>
          </a:bodyPr>
          <a:lstStyle/>
          <a:p>
            <a:r>
              <a:rPr lang="pl-PL" sz="1600" dirty="0"/>
              <a:t>W przypadku wielopunktowego styku ciał, kierunki wektorów wypadkowych sił oddziaływania tworzą tzw. wspólną strefę tarcia.</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3032956"/>
            <a:ext cx="3507783" cy="3120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ole tekstowe 2"/>
          <p:cNvSpPr txBox="1"/>
          <p:nvPr/>
        </p:nvSpPr>
        <p:spPr>
          <a:xfrm>
            <a:off x="1583668" y="3032956"/>
            <a:ext cx="2052228" cy="276999"/>
          </a:xfrm>
          <a:prstGeom prst="rect">
            <a:avLst/>
          </a:prstGeom>
          <a:noFill/>
        </p:spPr>
        <p:txBody>
          <a:bodyPr wrap="square" rtlCol="0">
            <a:spAutoFit/>
          </a:bodyPr>
          <a:lstStyle/>
          <a:p>
            <a:r>
              <a:rPr lang="pl-PL" sz="1200" dirty="0"/>
              <a:t>Wspólna strefa tarcia U</a:t>
            </a:r>
            <a:r>
              <a:rPr lang="pl-PL" sz="1200" baseline="-25000" dirty="0"/>
              <a:t>AB</a:t>
            </a:r>
          </a:p>
        </p:txBody>
      </p:sp>
    </p:spTree>
    <p:extLst>
      <p:ext uri="{BB962C8B-B14F-4D97-AF65-F5344CB8AC3E}">
        <p14:creationId xmlns:p14="http://schemas.microsoft.com/office/powerpoint/2010/main" val="819513458"/>
      </p:ext>
    </p:extLst>
  </p:cSld>
  <p:clrMapOvr>
    <a:masterClrMapping/>
  </p:clrMapOvr>
  <p:transition>
    <p:randomBa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Siły oddziaływania z uwzględnieniem tarcia</a:t>
            </a:r>
          </a:p>
        </p:txBody>
      </p:sp>
      <p:sp>
        <p:nvSpPr>
          <p:cNvPr id="3" name="pole tekstowe 2"/>
          <p:cNvSpPr txBox="1"/>
          <p:nvPr/>
        </p:nvSpPr>
        <p:spPr>
          <a:xfrm>
            <a:off x="1769326" y="1842166"/>
            <a:ext cx="6691106" cy="646331"/>
          </a:xfrm>
          <a:prstGeom prst="rect">
            <a:avLst/>
          </a:prstGeom>
          <a:noFill/>
        </p:spPr>
        <p:txBody>
          <a:bodyPr wrap="square" rtlCol="0">
            <a:spAutoFit/>
          </a:bodyPr>
          <a:lstStyle/>
          <a:p>
            <a:pPr algn="just"/>
            <a:r>
              <a:rPr lang="pl-PL" sz="1200" dirty="0"/>
              <a:t>Siły oddziaływania w jednoklockowym hamulcu bębnowym. Jeżeli klocek (2) oznaczymy jako człon nieruchomy, a bęben jako człon ruchomy (1) to po przyłożeniu siły </a:t>
            </a:r>
            <a:r>
              <a:rPr lang="pl-PL" sz="1200" i="1" dirty="0"/>
              <a:t>P</a:t>
            </a:r>
            <a:r>
              <a:rPr lang="pl-PL" sz="1200" dirty="0"/>
              <a:t> wywołamy odpowiadające członom siły reakcji </a:t>
            </a:r>
            <a:r>
              <a:rPr lang="pl-PL" sz="1200" i="1" dirty="0"/>
              <a:t>P</a:t>
            </a:r>
            <a:r>
              <a:rPr lang="pl-PL" sz="1200" i="1" baseline="-25000" dirty="0"/>
              <a:t>21</a:t>
            </a:r>
            <a:r>
              <a:rPr lang="pl-PL" sz="1200" dirty="0"/>
              <a:t> oraz </a:t>
            </a:r>
            <a:r>
              <a:rPr lang="pl-PL" sz="1200" i="1" dirty="0"/>
              <a:t>P</a:t>
            </a:r>
            <a:r>
              <a:rPr lang="pl-PL" sz="1200" i="1" baseline="-25000" dirty="0"/>
              <a:t>12</a:t>
            </a:r>
            <a:r>
              <a:rPr lang="pl-PL" sz="1200" dirty="0"/>
              <a:t>. </a:t>
            </a:r>
          </a:p>
        </p:txBody>
      </p:sp>
      <p:sp>
        <p:nvSpPr>
          <p:cNvPr id="92" name="pole tekstowe 91"/>
          <p:cNvSpPr txBox="1"/>
          <p:nvPr/>
        </p:nvSpPr>
        <p:spPr>
          <a:xfrm>
            <a:off x="2712703" y="4291969"/>
            <a:ext cx="82629" cy="276999"/>
          </a:xfrm>
          <a:prstGeom prst="rect">
            <a:avLst/>
          </a:prstGeom>
          <a:noFill/>
        </p:spPr>
        <p:txBody>
          <a:bodyPr wrap="square" rtlCol="0">
            <a:spAutoFit/>
          </a:bodyPr>
          <a:lstStyle/>
          <a:p>
            <a:r>
              <a:rPr lang="pl-PL" sz="1200" dirty="0"/>
              <a:t>1</a:t>
            </a:r>
          </a:p>
        </p:txBody>
      </p:sp>
      <p:sp>
        <p:nvSpPr>
          <p:cNvPr id="98" name="pole tekstowe 97"/>
          <p:cNvSpPr txBox="1"/>
          <p:nvPr/>
        </p:nvSpPr>
        <p:spPr>
          <a:xfrm>
            <a:off x="2001310" y="3709845"/>
            <a:ext cx="572215" cy="276999"/>
          </a:xfrm>
          <a:prstGeom prst="rect">
            <a:avLst/>
          </a:prstGeom>
          <a:noFill/>
        </p:spPr>
        <p:txBody>
          <a:bodyPr wrap="square" rtlCol="0">
            <a:spAutoFit/>
          </a:bodyPr>
          <a:lstStyle/>
          <a:p>
            <a:r>
              <a:rPr lang="pl-PL" sz="1200" dirty="0"/>
              <a:t>P</a:t>
            </a:r>
            <a:r>
              <a:rPr lang="pl-PL" sz="1200" baseline="-25000" dirty="0"/>
              <a:t>12</a:t>
            </a:r>
          </a:p>
        </p:txBody>
      </p:sp>
      <p:cxnSp>
        <p:nvCxnSpPr>
          <p:cNvPr id="106" name="Łącznik prostoliniowy 105"/>
          <p:cNvCxnSpPr/>
          <p:nvPr/>
        </p:nvCxnSpPr>
        <p:spPr>
          <a:xfrm>
            <a:off x="1128886" y="5616033"/>
            <a:ext cx="860548" cy="0"/>
          </a:xfrm>
          <a:prstGeom prst="line">
            <a:avLst/>
          </a:prstGeom>
          <a:ln w="158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9" name="Łącznik prostoliniowy 108"/>
          <p:cNvCxnSpPr/>
          <p:nvPr/>
        </p:nvCxnSpPr>
        <p:spPr>
          <a:xfrm flipV="1">
            <a:off x="2673510" y="3895752"/>
            <a:ext cx="0" cy="276639"/>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0" name="Łącznik prostoliniowy 109"/>
          <p:cNvCxnSpPr/>
          <p:nvPr/>
        </p:nvCxnSpPr>
        <p:spPr>
          <a:xfrm>
            <a:off x="2552427" y="4034071"/>
            <a:ext cx="242165"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9" name="Łącznik prostoliniowy 118"/>
          <p:cNvCxnSpPr/>
          <p:nvPr/>
        </p:nvCxnSpPr>
        <p:spPr>
          <a:xfrm flipV="1">
            <a:off x="1609772" y="5603274"/>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0" name="Łącznik prostoliniowy 119"/>
          <p:cNvCxnSpPr/>
          <p:nvPr/>
        </p:nvCxnSpPr>
        <p:spPr>
          <a:xfrm flipV="1">
            <a:off x="1764409" y="5603274"/>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2" name="Łącznik prostoliniowy 121"/>
          <p:cNvCxnSpPr/>
          <p:nvPr/>
        </p:nvCxnSpPr>
        <p:spPr>
          <a:xfrm flipV="1">
            <a:off x="1128886" y="5610293"/>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3" name="Łącznik prostoliniowy 122"/>
          <p:cNvCxnSpPr/>
          <p:nvPr/>
        </p:nvCxnSpPr>
        <p:spPr>
          <a:xfrm flipV="1">
            <a:off x="1313565" y="5604712"/>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4" name="Łącznik prostoliniowy 123"/>
          <p:cNvCxnSpPr/>
          <p:nvPr/>
        </p:nvCxnSpPr>
        <p:spPr>
          <a:xfrm flipV="1">
            <a:off x="1468202" y="5604712"/>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126" name="pole tekstowe 125"/>
          <p:cNvSpPr txBox="1"/>
          <p:nvPr/>
        </p:nvSpPr>
        <p:spPr>
          <a:xfrm>
            <a:off x="1714093" y="3701684"/>
            <a:ext cx="82629" cy="276999"/>
          </a:xfrm>
          <a:prstGeom prst="rect">
            <a:avLst/>
          </a:prstGeom>
          <a:noFill/>
        </p:spPr>
        <p:txBody>
          <a:bodyPr wrap="square" rtlCol="0">
            <a:spAutoFit/>
          </a:bodyPr>
          <a:lstStyle/>
          <a:p>
            <a:r>
              <a:rPr lang="pl-PL" sz="1200" dirty="0"/>
              <a:t>2</a:t>
            </a:r>
          </a:p>
        </p:txBody>
      </p:sp>
      <p:sp>
        <p:nvSpPr>
          <p:cNvPr id="127" name="pole tekstowe 126"/>
          <p:cNvSpPr txBox="1"/>
          <p:nvPr/>
        </p:nvSpPr>
        <p:spPr>
          <a:xfrm>
            <a:off x="842778" y="3694879"/>
            <a:ext cx="572215" cy="276999"/>
          </a:xfrm>
          <a:prstGeom prst="rect">
            <a:avLst/>
          </a:prstGeom>
          <a:noFill/>
        </p:spPr>
        <p:txBody>
          <a:bodyPr wrap="square" rtlCol="0">
            <a:spAutoFit/>
          </a:bodyPr>
          <a:lstStyle/>
          <a:p>
            <a:r>
              <a:rPr lang="pl-PL" sz="1200" dirty="0"/>
              <a:t>P</a:t>
            </a:r>
            <a:r>
              <a:rPr lang="pl-PL" sz="1200" baseline="-25000" dirty="0"/>
              <a:t>21</a:t>
            </a:r>
          </a:p>
        </p:txBody>
      </p:sp>
      <p:cxnSp>
        <p:nvCxnSpPr>
          <p:cNvPr id="135" name="Łącznik prosty ze strzałką 134"/>
          <p:cNvCxnSpPr/>
          <p:nvPr/>
        </p:nvCxnSpPr>
        <p:spPr>
          <a:xfrm>
            <a:off x="864119" y="2608402"/>
            <a:ext cx="673549"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6" name="pole tekstowe 135"/>
          <p:cNvSpPr txBox="1"/>
          <p:nvPr/>
        </p:nvSpPr>
        <p:spPr>
          <a:xfrm>
            <a:off x="895987" y="2331403"/>
            <a:ext cx="572215" cy="276999"/>
          </a:xfrm>
          <a:prstGeom prst="rect">
            <a:avLst/>
          </a:prstGeom>
          <a:noFill/>
        </p:spPr>
        <p:txBody>
          <a:bodyPr wrap="square" rtlCol="0">
            <a:spAutoFit/>
          </a:bodyPr>
          <a:lstStyle/>
          <a:p>
            <a:r>
              <a:rPr lang="pl-PL" sz="1200" dirty="0"/>
              <a:t>P</a:t>
            </a:r>
          </a:p>
        </p:txBody>
      </p:sp>
      <p:cxnSp>
        <p:nvCxnSpPr>
          <p:cNvPr id="139" name="Łącznik prosty ze strzałką 138"/>
          <p:cNvCxnSpPr/>
          <p:nvPr/>
        </p:nvCxnSpPr>
        <p:spPr>
          <a:xfrm flipH="1">
            <a:off x="1908425" y="3978683"/>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 name="Prostokąt zaokrąglony 3"/>
          <p:cNvSpPr/>
          <p:nvPr/>
        </p:nvSpPr>
        <p:spPr>
          <a:xfrm>
            <a:off x="1521382" y="2549557"/>
            <a:ext cx="72008" cy="2772308"/>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Schemat blokowy: przechowywane dane 5"/>
          <p:cNvSpPr/>
          <p:nvPr/>
        </p:nvSpPr>
        <p:spPr>
          <a:xfrm>
            <a:off x="1611392" y="3744655"/>
            <a:ext cx="306034" cy="506701"/>
          </a:xfrm>
          <a:prstGeom prst="flowChartOnlineStorag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Elipsa 6"/>
          <p:cNvSpPr/>
          <p:nvPr/>
        </p:nvSpPr>
        <p:spPr>
          <a:xfrm>
            <a:off x="1881422" y="3248407"/>
            <a:ext cx="1584176" cy="149739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Trójkąt równoramienny 8"/>
          <p:cNvSpPr/>
          <p:nvPr/>
        </p:nvSpPr>
        <p:spPr>
          <a:xfrm>
            <a:off x="1359364" y="5321865"/>
            <a:ext cx="396044" cy="276999"/>
          </a:xfrm>
          <a:prstGeom prst="triangl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Elipsa 10"/>
          <p:cNvSpPr/>
          <p:nvPr/>
        </p:nvSpPr>
        <p:spPr>
          <a:xfrm>
            <a:off x="1486204" y="5257222"/>
            <a:ext cx="126014" cy="128178"/>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58" name="Łącznik prosty ze strzałką 57"/>
          <p:cNvCxnSpPr/>
          <p:nvPr/>
        </p:nvCxnSpPr>
        <p:spPr>
          <a:xfrm>
            <a:off x="1207873" y="3971878"/>
            <a:ext cx="673549"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9" name="pole tekstowe 58"/>
          <p:cNvSpPr txBox="1"/>
          <p:nvPr/>
        </p:nvSpPr>
        <p:spPr>
          <a:xfrm>
            <a:off x="7380454" y="4823985"/>
            <a:ext cx="82629" cy="276999"/>
          </a:xfrm>
          <a:prstGeom prst="rect">
            <a:avLst/>
          </a:prstGeom>
          <a:noFill/>
        </p:spPr>
        <p:txBody>
          <a:bodyPr wrap="square" rtlCol="0">
            <a:spAutoFit/>
          </a:bodyPr>
          <a:lstStyle/>
          <a:p>
            <a:r>
              <a:rPr lang="pl-PL" sz="1200" dirty="0"/>
              <a:t>1</a:t>
            </a:r>
          </a:p>
        </p:txBody>
      </p:sp>
      <p:sp>
        <p:nvSpPr>
          <p:cNvPr id="60" name="pole tekstowe 59"/>
          <p:cNvSpPr txBox="1"/>
          <p:nvPr/>
        </p:nvSpPr>
        <p:spPr>
          <a:xfrm>
            <a:off x="6096044" y="4628514"/>
            <a:ext cx="572215" cy="276999"/>
          </a:xfrm>
          <a:prstGeom prst="rect">
            <a:avLst/>
          </a:prstGeom>
          <a:noFill/>
        </p:spPr>
        <p:txBody>
          <a:bodyPr wrap="square" rtlCol="0">
            <a:spAutoFit/>
          </a:bodyPr>
          <a:lstStyle/>
          <a:p>
            <a:r>
              <a:rPr lang="pl-PL" sz="1200" dirty="0"/>
              <a:t>P</a:t>
            </a:r>
            <a:r>
              <a:rPr lang="pl-PL" sz="1200" baseline="-25000" dirty="0"/>
              <a:t>12</a:t>
            </a:r>
          </a:p>
        </p:txBody>
      </p:sp>
      <p:cxnSp>
        <p:nvCxnSpPr>
          <p:cNvPr id="61" name="Łącznik prostoliniowy 60"/>
          <p:cNvCxnSpPr/>
          <p:nvPr/>
        </p:nvCxnSpPr>
        <p:spPr>
          <a:xfrm>
            <a:off x="5223620" y="6534702"/>
            <a:ext cx="860548" cy="0"/>
          </a:xfrm>
          <a:prstGeom prst="line">
            <a:avLst/>
          </a:prstGeom>
          <a:ln w="158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2" name="Łącznik prostoliniowy 61"/>
          <p:cNvCxnSpPr/>
          <p:nvPr/>
        </p:nvCxnSpPr>
        <p:spPr>
          <a:xfrm flipV="1">
            <a:off x="6768244" y="4814421"/>
            <a:ext cx="0" cy="276639"/>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3" name="Łącznik prostoliniowy 62"/>
          <p:cNvCxnSpPr/>
          <p:nvPr/>
        </p:nvCxnSpPr>
        <p:spPr>
          <a:xfrm>
            <a:off x="6647161" y="4952740"/>
            <a:ext cx="242165"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4" name="Łącznik prostoliniowy 63"/>
          <p:cNvCxnSpPr/>
          <p:nvPr/>
        </p:nvCxnSpPr>
        <p:spPr>
          <a:xfrm flipV="1">
            <a:off x="5704506" y="6521943"/>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5" name="Łącznik prostoliniowy 64"/>
          <p:cNvCxnSpPr/>
          <p:nvPr/>
        </p:nvCxnSpPr>
        <p:spPr>
          <a:xfrm flipV="1">
            <a:off x="5859143" y="6521943"/>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6" name="Łącznik prostoliniowy 65"/>
          <p:cNvCxnSpPr/>
          <p:nvPr/>
        </p:nvCxnSpPr>
        <p:spPr>
          <a:xfrm flipV="1">
            <a:off x="5223620" y="6528962"/>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7" name="Łącznik prostoliniowy 66"/>
          <p:cNvCxnSpPr/>
          <p:nvPr/>
        </p:nvCxnSpPr>
        <p:spPr>
          <a:xfrm flipV="1">
            <a:off x="5408299" y="6523381"/>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8" name="Łącznik prostoliniowy 67"/>
          <p:cNvCxnSpPr/>
          <p:nvPr/>
        </p:nvCxnSpPr>
        <p:spPr>
          <a:xfrm flipV="1">
            <a:off x="5562936" y="6523381"/>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69" name="pole tekstowe 68"/>
          <p:cNvSpPr txBox="1"/>
          <p:nvPr/>
        </p:nvSpPr>
        <p:spPr>
          <a:xfrm>
            <a:off x="5808827" y="4620353"/>
            <a:ext cx="82629" cy="276999"/>
          </a:xfrm>
          <a:prstGeom prst="rect">
            <a:avLst/>
          </a:prstGeom>
          <a:noFill/>
        </p:spPr>
        <p:txBody>
          <a:bodyPr wrap="square" rtlCol="0">
            <a:spAutoFit/>
          </a:bodyPr>
          <a:lstStyle/>
          <a:p>
            <a:r>
              <a:rPr lang="pl-PL" sz="1200" dirty="0"/>
              <a:t>2</a:t>
            </a:r>
          </a:p>
        </p:txBody>
      </p:sp>
      <p:sp>
        <p:nvSpPr>
          <p:cNvPr id="70" name="pole tekstowe 69"/>
          <p:cNvSpPr txBox="1"/>
          <p:nvPr/>
        </p:nvSpPr>
        <p:spPr>
          <a:xfrm>
            <a:off x="4937512" y="4613548"/>
            <a:ext cx="572215" cy="276999"/>
          </a:xfrm>
          <a:prstGeom prst="rect">
            <a:avLst/>
          </a:prstGeom>
          <a:noFill/>
        </p:spPr>
        <p:txBody>
          <a:bodyPr wrap="square" rtlCol="0">
            <a:spAutoFit/>
          </a:bodyPr>
          <a:lstStyle/>
          <a:p>
            <a:r>
              <a:rPr lang="pl-PL" sz="1200" dirty="0"/>
              <a:t>P</a:t>
            </a:r>
            <a:r>
              <a:rPr lang="pl-PL" sz="1200" baseline="-25000" dirty="0"/>
              <a:t>21</a:t>
            </a:r>
          </a:p>
        </p:txBody>
      </p:sp>
      <p:sp>
        <p:nvSpPr>
          <p:cNvPr id="71" name="pole tekstowe 70"/>
          <p:cNvSpPr txBox="1"/>
          <p:nvPr/>
        </p:nvSpPr>
        <p:spPr>
          <a:xfrm>
            <a:off x="6603218" y="4224309"/>
            <a:ext cx="572215" cy="276999"/>
          </a:xfrm>
          <a:prstGeom prst="rect">
            <a:avLst/>
          </a:prstGeom>
          <a:noFill/>
        </p:spPr>
        <p:txBody>
          <a:bodyPr wrap="square" rtlCol="0">
            <a:spAutoFit/>
          </a:bodyPr>
          <a:lstStyle/>
          <a:p>
            <a:r>
              <a:rPr lang="el-GR" sz="1200" dirty="0">
                <a:latin typeface="Calibri"/>
              </a:rPr>
              <a:t>ω</a:t>
            </a:r>
            <a:r>
              <a:rPr lang="pl-PL" sz="1200" baseline="-25000" dirty="0"/>
              <a:t>12</a:t>
            </a:r>
          </a:p>
        </p:txBody>
      </p:sp>
      <p:cxnSp>
        <p:nvCxnSpPr>
          <p:cNvPr id="72" name="Łącznik prosty ze strzałką 71"/>
          <p:cNvCxnSpPr/>
          <p:nvPr/>
        </p:nvCxnSpPr>
        <p:spPr>
          <a:xfrm>
            <a:off x="4958853" y="3527071"/>
            <a:ext cx="673549"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4" name="pole tekstowe 73"/>
          <p:cNvSpPr txBox="1"/>
          <p:nvPr/>
        </p:nvSpPr>
        <p:spPr>
          <a:xfrm>
            <a:off x="4990721" y="3250072"/>
            <a:ext cx="572215" cy="276999"/>
          </a:xfrm>
          <a:prstGeom prst="rect">
            <a:avLst/>
          </a:prstGeom>
          <a:noFill/>
        </p:spPr>
        <p:txBody>
          <a:bodyPr wrap="square" rtlCol="0">
            <a:spAutoFit/>
          </a:bodyPr>
          <a:lstStyle/>
          <a:p>
            <a:r>
              <a:rPr lang="pl-PL" sz="1200" dirty="0"/>
              <a:t>P</a:t>
            </a:r>
          </a:p>
        </p:txBody>
      </p:sp>
      <p:cxnSp>
        <p:nvCxnSpPr>
          <p:cNvPr id="75" name="Łącznik prosty ze strzałką 74"/>
          <p:cNvCxnSpPr/>
          <p:nvPr/>
        </p:nvCxnSpPr>
        <p:spPr>
          <a:xfrm flipH="1">
            <a:off x="6003159" y="4897352"/>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6" name="Prostokąt zaokrąglony 75"/>
          <p:cNvSpPr/>
          <p:nvPr/>
        </p:nvSpPr>
        <p:spPr>
          <a:xfrm>
            <a:off x="5616116" y="3468226"/>
            <a:ext cx="72008" cy="2772308"/>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7" name="Schemat blokowy: przechowywane dane 76"/>
          <p:cNvSpPr/>
          <p:nvPr/>
        </p:nvSpPr>
        <p:spPr>
          <a:xfrm>
            <a:off x="5706126" y="4663324"/>
            <a:ext cx="306034" cy="506701"/>
          </a:xfrm>
          <a:prstGeom prst="flowChartOnlineStorag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8" name="Elipsa 77"/>
          <p:cNvSpPr/>
          <p:nvPr/>
        </p:nvSpPr>
        <p:spPr>
          <a:xfrm>
            <a:off x="5976156" y="4167076"/>
            <a:ext cx="1584176" cy="149739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9" name="Trójkąt równoramienny 78"/>
          <p:cNvSpPr/>
          <p:nvPr/>
        </p:nvSpPr>
        <p:spPr>
          <a:xfrm>
            <a:off x="5454098" y="6240534"/>
            <a:ext cx="396044" cy="276999"/>
          </a:xfrm>
          <a:prstGeom prst="triangl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0" name="Elipsa 79"/>
          <p:cNvSpPr/>
          <p:nvPr/>
        </p:nvSpPr>
        <p:spPr>
          <a:xfrm>
            <a:off x="5580938" y="6175891"/>
            <a:ext cx="126014" cy="128178"/>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1" name="Strzałka kolista 80"/>
          <p:cNvSpPr/>
          <p:nvPr/>
        </p:nvSpPr>
        <p:spPr>
          <a:xfrm>
            <a:off x="6507214" y="4512348"/>
            <a:ext cx="522058" cy="609582"/>
          </a:xfrm>
          <a:prstGeom prst="circularArrow">
            <a:avLst>
              <a:gd name="adj1" fmla="val 6105"/>
              <a:gd name="adj2" fmla="val 1142319"/>
              <a:gd name="adj3" fmla="val 20966145"/>
              <a:gd name="adj4" fmla="val 11047567"/>
              <a:gd name="adj5" fmla="val 65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cxnSp>
        <p:nvCxnSpPr>
          <p:cNvPr id="82" name="Łącznik prosty ze strzałką 81"/>
          <p:cNvCxnSpPr/>
          <p:nvPr/>
        </p:nvCxnSpPr>
        <p:spPr>
          <a:xfrm>
            <a:off x="5302607" y="4890547"/>
            <a:ext cx="673549"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3" name="pole tekstowe 82"/>
          <p:cNvSpPr txBox="1"/>
          <p:nvPr/>
        </p:nvSpPr>
        <p:spPr>
          <a:xfrm>
            <a:off x="6048648" y="2549557"/>
            <a:ext cx="2642319" cy="1200329"/>
          </a:xfrm>
          <a:prstGeom prst="rect">
            <a:avLst/>
          </a:prstGeom>
          <a:noFill/>
        </p:spPr>
        <p:txBody>
          <a:bodyPr wrap="square" rtlCol="0">
            <a:spAutoFit/>
          </a:bodyPr>
          <a:lstStyle/>
          <a:p>
            <a:pPr algn="just"/>
            <a:r>
              <a:rPr lang="pl-PL" sz="1200" dirty="0"/>
              <a:t>Jeżeli człon (1) wprowadzimy w ruch obrotowy  w kierunku zgodnym ze wskazówkami zegara </a:t>
            </a:r>
            <a:r>
              <a:rPr lang="el-GR" sz="1200" i="1" dirty="0">
                <a:latin typeface="Calibri"/>
              </a:rPr>
              <a:t>ω</a:t>
            </a:r>
            <a:r>
              <a:rPr lang="pl-PL" sz="1200" i="1" baseline="-25000" dirty="0">
                <a:latin typeface="Calibri"/>
              </a:rPr>
              <a:t>12</a:t>
            </a:r>
            <a:r>
              <a:rPr lang="pl-PL" sz="1200" i="1" dirty="0">
                <a:latin typeface="Calibri"/>
              </a:rPr>
              <a:t> </a:t>
            </a:r>
            <a:r>
              <a:rPr lang="pl-PL" sz="1200" dirty="0">
                <a:latin typeface="Arial" panose="020B0604020202020204" pitchFamily="34" charset="0"/>
                <a:cs typeface="Arial" panose="020B0604020202020204" pitchFamily="34" charset="0"/>
              </a:rPr>
              <a:t>to prędkość członu 2 względem członu 1 będzie skierowana w przeciwnym kierunku </a:t>
            </a:r>
            <a:r>
              <a:rPr lang="el-GR" sz="1200" i="1" dirty="0">
                <a:latin typeface="Calibri"/>
                <a:cs typeface="Arial" panose="020B0604020202020204" pitchFamily="34" charset="0"/>
              </a:rPr>
              <a:t>ω</a:t>
            </a:r>
            <a:r>
              <a:rPr lang="pl-PL" sz="1200" i="1" baseline="-25000" dirty="0">
                <a:latin typeface="Calibri"/>
                <a:cs typeface="Arial" panose="020B0604020202020204" pitchFamily="34" charset="0"/>
              </a:rPr>
              <a:t>21</a:t>
            </a:r>
            <a:endParaRPr lang="pl-PL" sz="1200" i="1" baseline="-25000" dirty="0"/>
          </a:p>
        </p:txBody>
      </p:sp>
      <p:sp>
        <p:nvSpPr>
          <p:cNvPr id="84" name="Strzałka kolista 83"/>
          <p:cNvSpPr/>
          <p:nvPr/>
        </p:nvSpPr>
        <p:spPr>
          <a:xfrm flipV="1">
            <a:off x="6507214" y="4824778"/>
            <a:ext cx="522058" cy="418954"/>
          </a:xfrm>
          <a:prstGeom prst="circularArrow">
            <a:avLst>
              <a:gd name="adj1" fmla="val 6105"/>
              <a:gd name="adj2" fmla="val 1142319"/>
              <a:gd name="adj3" fmla="val 20966145"/>
              <a:gd name="adj4" fmla="val 11047567"/>
              <a:gd name="adj5" fmla="val 65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85" name="pole tekstowe 84"/>
          <p:cNvSpPr txBox="1"/>
          <p:nvPr/>
        </p:nvSpPr>
        <p:spPr>
          <a:xfrm>
            <a:off x="6534424" y="5257222"/>
            <a:ext cx="572215" cy="276999"/>
          </a:xfrm>
          <a:prstGeom prst="rect">
            <a:avLst/>
          </a:prstGeom>
          <a:noFill/>
        </p:spPr>
        <p:txBody>
          <a:bodyPr wrap="square" rtlCol="0">
            <a:spAutoFit/>
          </a:bodyPr>
          <a:lstStyle/>
          <a:p>
            <a:r>
              <a:rPr lang="el-GR" sz="1200" dirty="0">
                <a:latin typeface="Calibri"/>
              </a:rPr>
              <a:t>ω</a:t>
            </a:r>
            <a:r>
              <a:rPr lang="pl-PL" sz="1200" baseline="-25000" dirty="0"/>
              <a:t>21</a:t>
            </a:r>
          </a:p>
        </p:txBody>
      </p:sp>
    </p:spTree>
    <p:extLst>
      <p:ext uri="{BB962C8B-B14F-4D97-AF65-F5344CB8AC3E}">
        <p14:creationId xmlns:p14="http://schemas.microsoft.com/office/powerpoint/2010/main" val="1959014315"/>
      </p:ext>
    </p:extLst>
  </p:cSld>
  <p:clrMapOvr>
    <a:masterClrMapping/>
  </p:clrMapOvr>
  <p:transition>
    <p:randomBa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Siły oddziaływania z uwzględnieniem tarcia</a:t>
            </a:r>
          </a:p>
        </p:txBody>
      </p:sp>
      <p:sp>
        <p:nvSpPr>
          <p:cNvPr id="3" name="pole tekstowe 2"/>
          <p:cNvSpPr txBox="1"/>
          <p:nvPr/>
        </p:nvSpPr>
        <p:spPr>
          <a:xfrm>
            <a:off x="1769326" y="1842166"/>
            <a:ext cx="6691106" cy="461665"/>
          </a:xfrm>
          <a:prstGeom prst="rect">
            <a:avLst/>
          </a:prstGeom>
          <a:noFill/>
        </p:spPr>
        <p:txBody>
          <a:bodyPr wrap="square" rtlCol="0">
            <a:spAutoFit/>
          </a:bodyPr>
          <a:lstStyle/>
          <a:p>
            <a:pPr algn="just"/>
            <a:r>
              <a:rPr lang="pl-PL" sz="1200" dirty="0"/>
              <a:t>W wyniku tarcia, na człon 2 będzie działał moment tarcia </a:t>
            </a:r>
            <a:r>
              <a:rPr lang="pl-PL" sz="1200" i="1" dirty="0"/>
              <a:t>M</a:t>
            </a:r>
            <a:r>
              <a:rPr lang="pl-PL" sz="1200" i="1" baseline="-25000" dirty="0"/>
              <a:t>12</a:t>
            </a:r>
            <a:r>
              <a:rPr lang="pl-PL" sz="1200" dirty="0"/>
              <a:t> i przeciwnie skierowany moment tarcia </a:t>
            </a:r>
            <a:r>
              <a:rPr lang="pl-PL" sz="1200" i="1" dirty="0"/>
              <a:t>M</a:t>
            </a:r>
            <a:r>
              <a:rPr lang="pl-PL" sz="1200" i="1" baseline="-25000" dirty="0"/>
              <a:t>21</a:t>
            </a:r>
            <a:r>
              <a:rPr lang="pl-PL" sz="1200" dirty="0"/>
              <a:t> działający na człon 1.</a:t>
            </a:r>
          </a:p>
        </p:txBody>
      </p:sp>
      <p:sp>
        <p:nvSpPr>
          <p:cNvPr id="92" name="pole tekstowe 91"/>
          <p:cNvSpPr txBox="1"/>
          <p:nvPr/>
        </p:nvSpPr>
        <p:spPr>
          <a:xfrm>
            <a:off x="3210082" y="4126942"/>
            <a:ext cx="82629" cy="276999"/>
          </a:xfrm>
          <a:prstGeom prst="rect">
            <a:avLst/>
          </a:prstGeom>
          <a:noFill/>
        </p:spPr>
        <p:txBody>
          <a:bodyPr wrap="square" rtlCol="0">
            <a:spAutoFit/>
          </a:bodyPr>
          <a:lstStyle/>
          <a:p>
            <a:r>
              <a:rPr lang="pl-PL" sz="1200" dirty="0"/>
              <a:t>1</a:t>
            </a:r>
          </a:p>
        </p:txBody>
      </p:sp>
      <p:sp>
        <p:nvSpPr>
          <p:cNvPr id="98" name="pole tekstowe 97"/>
          <p:cNvSpPr txBox="1"/>
          <p:nvPr/>
        </p:nvSpPr>
        <p:spPr>
          <a:xfrm>
            <a:off x="2001310" y="3709845"/>
            <a:ext cx="572215" cy="276999"/>
          </a:xfrm>
          <a:prstGeom prst="rect">
            <a:avLst/>
          </a:prstGeom>
          <a:noFill/>
        </p:spPr>
        <p:txBody>
          <a:bodyPr wrap="square" rtlCol="0">
            <a:spAutoFit/>
          </a:bodyPr>
          <a:lstStyle/>
          <a:p>
            <a:r>
              <a:rPr lang="pl-PL" sz="1200" dirty="0"/>
              <a:t>P</a:t>
            </a:r>
            <a:r>
              <a:rPr lang="pl-PL" sz="1200" baseline="-25000" dirty="0"/>
              <a:t>12</a:t>
            </a:r>
          </a:p>
        </p:txBody>
      </p:sp>
      <p:cxnSp>
        <p:nvCxnSpPr>
          <p:cNvPr id="106" name="Łącznik prostoliniowy 105"/>
          <p:cNvCxnSpPr/>
          <p:nvPr/>
        </p:nvCxnSpPr>
        <p:spPr>
          <a:xfrm>
            <a:off x="1128886" y="5616033"/>
            <a:ext cx="860548" cy="0"/>
          </a:xfrm>
          <a:prstGeom prst="line">
            <a:avLst/>
          </a:prstGeom>
          <a:ln w="158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9" name="Łącznik prostoliniowy 108"/>
          <p:cNvCxnSpPr/>
          <p:nvPr/>
        </p:nvCxnSpPr>
        <p:spPr>
          <a:xfrm flipV="1">
            <a:off x="2673510" y="3895752"/>
            <a:ext cx="0" cy="276639"/>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0" name="Łącznik prostoliniowy 109"/>
          <p:cNvCxnSpPr/>
          <p:nvPr/>
        </p:nvCxnSpPr>
        <p:spPr>
          <a:xfrm>
            <a:off x="2552427" y="4034071"/>
            <a:ext cx="242165"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9" name="Łącznik prostoliniowy 118"/>
          <p:cNvCxnSpPr/>
          <p:nvPr/>
        </p:nvCxnSpPr>
        <p:spPr>
          <a:xfrm flipV="1">
            <a:off x="1609772" y="5603274"/>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0" name="Łącznik prostoliniowy 119"/>
          <p:cNvCxnSpPr/>
          <p:nvPr/>
        </p:nvCxnSpPr>
        <p:spPr>
          <a:xfrm flipV="1">
            <a:off x="1764409" y="5603274"/>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2" name="Łącznik prostoliniowy 121"/>
          <p:cNvCxnSpPr/>
          <p:nvPr/>
        </p:nvCxnSpPr>
        <p:spPr>
          <a:xfrm flipV="1">
            <a:off x="1128886" y="5610293"/>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3" name="Łącznik prostoliniowy 122"/>
          <p:cNvCxnSpPr/>
          <p:nvPr/>
        </p:nvCxnSpPr>
        <p:spPr>
          <a:xfrm flipV="1">
            <a:off x="1313565" y="5604712"/>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4" name="Łącznik prostoliniowy 123"/>
          <p:cNvCxnSpPr/>
          <p:nvPr/>
        </p:nvCxnSpPr>
        <p:spPr>
          <a:xfrm flipV="1">
            <a:off x="1468202" y="5604712"/>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126" name="pole tekstowe 125"/>
          <p:cNvSpPr txBox="1"/>
          <p:nvPr/>
        </p:nvSpPr>
        <p:spPr>
          <a:xfrm>
            <a:off x="1714093" y="3701684"/>
            <a:ext cx="82629" cy="276999"/>
          </a:xfrm>
          <a:prstGeom prst="rect">
            <a:avLst/>
          </a:prstGeom>
          <a:noFill/>
        </p:spPr>
        <p:txBody>
          <a:bodyPr wrap="square" rtlCol="0">
            <a:spAutoFit/>
          </a:bodyPr>
          <a:lstStyle/>
          <a:p>
            <a:r>
              <a:rPr lang="pl-PL" sz="1200" dirty="0"/>
              <a:t>2</a:t>
            </a:r>
          </a:p>
        </p:txBody>
      </p:sp>
      <p:sp>
        <p:nvSpPr>
          <p:cNvPr id="127" name="pole tekstowe 126"/>
          <p:cNvSpPr txBox="1"/>
          <p:nvPr/>
        </p:nvSpPr>
        <p:spPr>
          <a:xfrm>
            <a:off x="842778" y="3694879"/>
            <a:ext cx="572215" cy="276999"/>
          </a:xfrm>
          <a:prstGeom prst="rect">
            <a:avLst/>
          </a:prstGeom>
          <a:noFill/>
        </p:spPr>
        <p:txBody>
          <a:bodyPr wrap="square" rtlCol="0">
            <a:spAutoFit/>
          </a:bodyPr>
          <a:lstStyle/>
          <a:p>
            <a:r>
              <a:rPr lang="pl-PL" sz="1200" dirty="0"/>
              <a:t>P</a:t>
            </a:r>
            <a:r>
              <a:rPr lang="pl-PL" sz="1200" baseline="-25000" dirty="0"/>
              <a:t>21</a:t>
            </a:r>
          </a:p>
        </p:txBody>
      </p:sp>
      <p:sp>
        <p:nvSpPr>
          <p:cNvPr id="132" name="pole tekstowe 131"/>
          <p:cNvSpPr txBox="1"/>
          <p:nvPr/>
        </p:nvSpPr>
        <p:spPr>
          <a:xfrm>
            <a:off x="2607115" y="3429000"/>
            <a:ext cx="572215" cy="276999"/>
          </a:xfrm>
          <a:prstGeom prst="rect">
            <a:avLst/>
          </a:prstGeom>
          <a:noFill/>
        </p:spPr>
        <p:txBody>
          <a:bodyPr wrap="square" rtlCol="0">
            <a:spAutoFit/>
          </a:bodyPr>
          <a:lstStyle/>
          <a:p>
            <a:r>
              <a:rPr lang="el-GR" sz="1200" dirty="0">
                <a:latin typeface="Calibri"/>
              </a:rPr>
              <a:t>ω</a:t>
            </a:r>
            <a:r>
              <a:rPr lang="pl-PL" sz="1200" baseline="-25000" dirty="0"/>
              <a:t>12</a:t>
            </a:r>
          </a:p>
        </p:txBody>
      </p:sp>
      <p:cxnSp>
        <p:nvCxnSpPr>
          <p:cNvPr id="135" name="Łącznik prosty ze strzałką 134"/>
          <p:cNvCxnSpPr/>
          <p:nvPr/>
        </p:nvCxnSpPr>
        <p:spPr>
          <a:xfrm>
            <a:off x="864119" y="2608402"/>
            <a:ext cx="673549"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6" name="pole tekstowe 135"/>
          <p:cNvSpPr txBox="1"/>
          <p:nvPr/>
        </p:nvSpPr>
        <p:spPr>
          <a:xfrm>
            <a:off x="895987" y="2331403"/>
            <a:ext cx="572215" cy="276999"/>
          </a:xfrm>
          <a:prstGeom prst="rect">
            <a:avLst/>
          </a:prstGeom>
          <a:noFill/>
        </p:spPr>
        <p:txBody>
          <a:bodyPr wrap="square" rtlCol="0">
            <a:spAutoFit/>
          </a:bodyPr>
          <a:lstStyle/>
          <a:p>
            <a:r>
              <a:rPr lang="pl-PL" sz="1200" dirty="0"/>
              <a:t>P</a:t>
            </a:r>
          </a:p>
        </p:txBody>
      </p:sp>
      <p:cxnSp>
        <p:nvCxnSpPr>
          <p:cNvPr id="139" name="Łącznik prosty ze strzałką 138"/>
          <p:cNvCxnSpPr/>
          <p:nvPr/>
        </p:nvCxnSpPr>
        <p:spPr>
          <a:xfrm flipH="1">
            <a:off x="1908425" y="3978683"/>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 name="Prostokąt zaokrąglony 3"/>
          <p:cNvSpPr/>
          <p:nvPr/>
        </p:nvSpPr>
        <p:spPr>
          <a:xfrm>
            <a:off x="1521382" y="2549557"/>
            <a:ext cx="72008" cy="2772308"/>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Schemat blokowy: przechowywane dane 5"/>
          <p:cNvSpPr/>
          <p:nvPr/>
        </p:nvSpPr>
        <p:spPr>
          <a:xfrm>
            <a:off x="1611392" y="3744655"/>
            <a:ext cx="306034" cy="506701"/>
          </a:xfrm>
          <a:prstGeom prst="flowChartOnlineStorag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Elipsa 6"/>
          <p:cNvSpPr/>
          <p:nvPr/>
        </p:nvSpPr>
        <p:spPr>
          <a:xfrm>
            <a:off x="1881422" y="3248407"/>
            <a:ext cx="1584176" cy="149739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Trójkąt równoramienny 8"/>
          <p:cNvSpPr/>
          <p:nvPr/>
        </p:nvSpPr>
        <p:spPr>
          <a:xfrm>
            <a:off x="1359364" y="5321865"/>
            <a:ext cx="396044" cy="276999"/>
          </a:xfrm>
          <a:prstGeom prst="triangl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Elipsa 10"/>
          <p:cNvSpPr/>
          <p:nvPr/>
        </p:nvSpPr>
        <p:spPr>
          <a:xfrm>
            <a:off x="1486204" y="5257222"/>
            <a:ext cx="126014" cy="128178"/>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Strzałka kolista 16"/>
          <p:cNvSpPr/>
          <p:nvPr/>
        </p:nvSpPr>
        <p:spPr>
          <a:xfrm>
            <a:off x="2412480" y="3593679"/>
            <a:ext cx="522058" cy="609582"/>
          </a:xfrm>
          <a:prstGeom prst="circularArrow">
            <a:avLst>
              <a:gd name="adj1" fmla="val 6105"/>
              <a:gd name="adj2" fmla="val 1142319"/>
              <a:gd name="adj3" fmla="val 20966145"/>
              <a:gd name="adj4" fmla="val 11047567"/>
              <a:gd name="adj5" fmla="val 65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cxnSp>
        <p:nvCxnSpPr>
          <p:cNvPr id="58" name="Łącznik prosty ze strzałką 57"/>
          <p:cNvCxnSpPr/>
          <p:nvPr/>
        </p:nvCxnSpPr>
        <p:spPr>
          <a:xfrm>
            <a:off x="1207873" y="3971878"/>
            <a:ext cx="673549"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9" name="pole tekstowe 58"/>
          <p:cNvSpPr txBox="1"/>
          <p:nvPr/>
        </p:nvSpPr>
        <p:spPr>
          <a:xfrm>
            <a:off x="7380454" y="4823985"/>
            <a:ext cx="82629" cy="276999"/>
          </a:xfrm>
          <a:prstGeom prst="rect">
            <a:avLst/>
          </a:prstGeom>
          <a:noFill/>
        </p:spPr>
        <p:txBody>
          <a:bodyPr wrap="square" rtlCol="0">
            <a:spAutoFit/>
          </a:bodyPr>
          <a:lstStyle/>
          <a:p>
            <a:r>
              <a:rPr lang="pl-PL" sz="1200" dirty="0"/>
              <a:t>1</a:t>
            </a:r>
          </a:p>
        </p:txBody>
      </p:sp>
      <p:sp>
        <p:nvSpPr>
          <p:cNvPr id="60" name="pole tekstowe 59"/>
          <p:cNvSpPr txBox="1"/>
          <p:nvPr/>
        </p:nvSpPr>
        <p:spPr>
          <a:xfrm>
            <a:off x="6096044" y="4628514"/>
            <a:ext cx="572215" cy="276999"/>
          </a:xfrm>
          <a:prstGeom prst="rect">
            <a:avLst/>
          </a:prstGeom>
          <a:noFill/>
        </p:spPr>
        <p:txBody>
          <a:bodyPr wrap="square" rtlCol="0">
            <a:spAutoFit/>
          </a:bodyPr>
          <a:lstStyle/>
          <a:p>
            <a:r>
              <a:rPr lang="pl-PL" sz="1200" dirty="0"/>
              <a:t>P</a:t>
            </a:r>
            <a:r>
              <a:rPr lang="pl-PL" sz="1200" baseline="-25000" dirty="0"/>
              <a:t>12</a:t>
            </a:r>
          </a:p>
        </p:txBody>
      </p:sp>
      <p:cxnSp>
        <p:nvCxnSpPr>
          <p:cNvPr id="61" name="Łącznik prostoliniowy 60"/>
          <p:cNvCxnSpPr/>
          <p:nvPr/>
        </p:nvCxnSpPr>
        <p:spPr>
          <a:xfrm>
            <a:off x="5223620" y="6534702"/>
            <a:ext cx="860548" cy="0"/>
          </a:xfrm>
          <a:prstGeom prst="line">
            <a:avLst/>
          </a:prstGeom>
          <a:ln w="158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2" name="Łącznik prostoliniowy 61"/>
          <p:cNvCxnSpPr/>
          <p:nvPr/>
        </p:nvCxnSpPr>
        <p:spPr>
          <a:xfrm flipV="1">
            <a:off x="6768244" y="4814421"/>
            <a:ext cx="0" cy="276639"/>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3" name="Łącznik prostoliniowy 62"/>
          <p:cNvCxnSpPr/>
          <p:nvPr/>
        </p:nvCxnSpPr>
        <p:spPr>
          <a:xfrm>
            <a:off x="6647161" y="4952740"/>
            <a:ext cx="242165"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4" name="Łącznik prostoliniowy 63"/>
          <p:cNvCxnSpPr/>
          <p:nvPr/>
        </p:nvCxnSpPr>
        <p:spPr>
          <a:xfrm flipV="1">
            <a:off x="5704506" y="6521943"/>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5" name="Łącznik prostoliniowy 64"/>
          <p:cNvCxnSpPr/>
          <p:nvPr/>
        </p:nvCxnSpPr>
        <p:spPr>
          <a:xfrm flipV="1">
            <a:off x="5859143" y="6521943"/>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6" name="Łącznik prostoliniowy 65"/>
          <p:cNvCxnSpPr/>
          <p:nvPr/>
        </p:nvCxnSpPr>
        <p:spPr>
          <a:xfrm flipV="1">
            <a:off x="5223620" y="6528962"/>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7" name="Łącznik prostoliniowy 66"/>
          <p:cNvCxnSpPr/>
          <p:nvPr/>
        </p:nvCxnSpPr>
        <p:spPr>
          <a:xfrm flipV="1">
            <a:off x="5408299" y="6523381"/>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8" name="Łącznik prostoliniowy 67"/>
          <p:cNvCxnSpPr/>
          <p:nvPr/>
        </p:nvCxnSpPr>
        <p:spPr>
          <a:xfrm flipV="1">
            <a:off x="5562936" y="6523381"/>
            <a:ext cx="144016" cy="18002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69" name="pole tekstowe 68"/>
          <p:cNvSpPr txBox="1"/>
          <p:nvPr/>
        </p:nvSpPr>
        <p:spPr>
          <a:xfrm>
            <a:off x="5808827" y="4620353"/>
            <a:ext cx="82629" cy="276999"/>
          </a:xfrm>
          <a:prstGeom prst="rect">
            <a:avLst/>
          </a:prstGeom>
          <a:noFill/>
        </p:spPr>
        <p:txBody>
          <a:bodyPr wrap="square" rtlCol="0">
            <a:spAutoFit/>
          </a:bodyPr>
          <a:lstStyle/>
          <a:p>
            <a:r>
              <a:rPr lang="pl-PL" sz="1200" dirty="0"/>
              <a:t>2</a:t>
            </a:r>
          </a:p>
        </p:txBody>
      </p:sp>
      <p:sp>
        <p:nvSpPr>
          <p:cNvPr id="70" name="pole tekstowe 69"/>
          <p:cNvSpPr txBox="1"/>
          <p:nvPr/>
        </p:nvSpPr>
        <p:spPr>
          <a:xfrm>
            <a:off x="4937512" y="4613548"/>
            <a:ext cx="572215" cy="276999"/>
          </a:xfrm>
          <a:prstGeom prst="rect">
            <a:avLst/>
          </a:prstGeom>
          <a:noFill/>
        </p:spPr>
        <p:txBody>
          <a:bodyPr wrap="square" rtlCol="0">
            <a:spAutoFit/>
          </a:bodyPr>
          <a:lstStyle/>
          <a:p>
            <a:r>
              <a:rPr lang="pl-PL" sz="1200" dirty="0"/>
              <a:t>P</a:t>
            </a:r>
            <a:r>
              <a:rPr lang="pl-PL" sz="1200" baseline="-25000" dirty="0"/>
              <a:t>21</a:t>
            </a:r>
          </a:p>
        </p:txBody>
      </p:sp>
      <p:cxnSp>
        <p:nvCxnSpPr>
          <p:cNvPr id="72" name="Łącznik prosty ze strzałką 71"/>
          <p:cNvCxnSpPr/>
          <p:nvPr/>
        </p:nvCxnSpPr>
        <p:spPr>
          <a:xfrm>
            <a:off x="4958853" y="3527071"/>
            <a:ext cx="673549"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4" name="pole tekstowe 73"/>
          <p:cNvSpPr txBox="1"/>
          <p:nvPr/>
        </p:nvSpPr>
        <p:spPr>
          <a:xfrm>
            <a:off x="4990721" y="3250072"/>
            <a:ext cx="572215" cy="276999"/>
          </a:xfrm>
          <a:prstGeom prst="rect">
            <a:avLst/>
          </a:prstGeom>
          <a:noFill/>
        </p:spPr>
        <p:txBody>
          <a:bodyPr wrap="square" rtlCol="0">
            <a:spAutoFit/>
          </a:bodyPr>
          <a:lstStyle/>
          <a:p>
            <a:r>
              <a:rPr lang="pl-PL" sz="1200" dirty="0"/>
              <a:t>P</a:t>
            </a:r>
          </a:p>
        </p:txBody>
      </p:sp>
      <p:cxnSp>
        <p:nvCxnSpPr>
          <p:cNvPr id="75" name="Łącznik prosty ze strzałką 74"/>
          <p:cNvCxnSpPr/>
          <p:nvPr/>
        </p:nvCxnSpPr>
        <p:spPr>
          <a:xfrm flipH="1">
            <a:off x="6003159" y="4897352"/>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6" name="Prostokąt zaokrąglony 75"/>
          <p:cNvSpPr/>
          <p:nvPr/>
        </p:nvSpPr>
        <p:spPr>
          <a:xfrm>
            <a:off x="5616116" y="3468226"/>
            <a:ext cx="72008" cy="2772308"/>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7" name="Schemat blokowy: przechowywane dane 76"/>
          <p:cNvSpPr/>
          <p:nvPr/>
        </p:nvSpPr>
        <p:spPr>
          <a:xfrm>
            <a:off x="5706126" y="4663324"/>
            <a:ext cx="306034" cy="506701"/>
          </a:xfrm>
          <a:prstGeom prst="flowChartOnlineStorag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8" name="Elipsa 77"/>
          <p:cNvSpPr/>
          <p:nvPr/>
        </p:nvSpPr>
        <p:spPr>
          <a:xfrm>
            <a:off x="5976156" y="4167076"/>
            <a:ext cx="1584176" cy="149739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9" name="Trójkąt równoramienny 78"/>
          <p:cNvSpPr/>
          <p:nvPr/>
        </p:nvSpPr>
        <p:spPr>
          <a:xfrm>
            <a:off x="5454098" y="6240534"/>
            <a:ext cx="396044" cy="276999"/>
          </a:xfrm>
          <a:prstGeom prst="triangl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0" name="Elipsa 79"/>
          <p:cNvSpPr/>
          <p:nvPr/>
        </p:nvSpPr>
        <p:spPr>
          <a:xfrm>
            <a:off x="5580938" y="6175891"/>
            <a:ext cx="126014" cy="128178"/>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82" name="Łącznik prosty ze strzałką 81"/>
          <p:cNvCxnSpPr/>
          <p:nvPr/>
        </p:nvCxnSpPr>
        <p:spPr>
          <a:xfrm>
            <a:off x="5302607" y="4890547"/>
            <a:ext cx="673549"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3" name="pole tekstowe 82"/>
          <p:cNvSpPr txBox="1"/>
          <p:nvPr/>
        </p:nvSpPr>
        <p:spPr>
          <a:xfrm>
            <a:off x="6048648" y="2549557"/>
            <a:ext cx="2642319" cy="1015663"/>
          </a:xfrm>
          <a:prstGeom prst="rect">
            <a:avLst/>
          </a:prstGeom>
          <a:noFill/>
        </p:spPr>
        <p:txBody>
          <a:bodyPr wrap="square" rtlCol="0">
            <a:spAutoFit/>
          </a:bodyPr>
          <a:lstStyle/>
          <a:p>
            <a:pPr algn="just"/>
            <a:r>
              <a:rPr lang="pl-PL" sz="1200" dirty="0"/>
              <a:t>Wektory sił tarcia </a:t>
            </a:r>
            <a:r>
              <a:rPr lang="pl-PL" sz="1200" i="1" dirty="0"/>
              <a:t>T</a:t>
            </a:r>
            <a:r>
              <a:rPr lang="pl-PL" sz="1200" i="1" baseline="-25000" dirty="0"/>
              <a:t>12</a:t>
            </a:r>
            <a:r>
              <a:rPr lang="pl-PL" sz="1200" dirty="0"/>
              <a:t> i </a:t>
            </a:r>
            <a:r>
              <a:rPr lang="pl-PL" sz="1200" i="1" dirty="0"/>
              <a:t>T</a:t>
            </a:r>
            <a:r>
              <a:rPr lang="pl-PL" sz="1200" i="1" baseline="-25000" dirty="0"/>
              <a:t>21</a:t>
            </a:r>
            <a:r>
              <a:rPr lang="pl-PL" sz="1200" dirty="0"/>
              <a:t> pojawiające się w punkcie styku członów będą skierowane ku odpowiadającym im momentom tarcia </a:t>
            </a:r>
            <a:r>
              <a:rPr lang="pl-PL" sz="1200" i="1" dirty="0"/>
              <a:t>M</a:t>
            </a:r>
            <a:r>
              <a:rPr lang="pl-PL" sz="1200" i="1" baseline="-25000" dirty="0"/>
              <a:t>12</a:t>
            </a:r>
            <a:r>
              <a:rPr lang="pl-PL" sz="1200" dirty="0"/>
              <a:t> i </a:t>
            </a:r>
            <a:r>
              <a:rPr lang="pl-PL" sz="1200" i="1" dirty="0"/>
              <a:t>M</a:t>
            </a:r>
            <a:r>
              <a:rPr lang="pl-PL" sz="1200" i="1" baseline="-25000" dirty="0"/>
              <a:t>21.</a:t>
            </a:r>
          </a:p>
        </p:txBody>
      </p:sp>
      <p:sp>
        <p:nvSpPr>
          <p:cNvPr id="84" name="Strzałka kolista 83"/>
          <p:cNvSpPr/>
          <p:nvPr/>
        </p:nvSpPr>
        <p:spPr>
          <a:xfrm flipV="1">
            <a:off x="2387402" y="3957598"/>
            <a:ext cx="522058" cy="472869"/>
          </a:xfrm>
          <a:prstGeom prst="circularArrow">
            <a:avLst>
              <a:gd name="adj1" fmla="val 6105"/>
              <a:gd name="adj2" fmla="val 1142319"/>
              <a:gd name="adj3" fmla="val 20966145"/>
              <a:gd name="adj4" fmla="val 11047567"/>
              <a:gd name="adj5" fmla="val 65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85" name="pole tekstowe 84"/>
          <p:cNvSpPr txBox="1"/>
          <p:nvPr/>
        </p:nvSpPr>
        <p:spPr>
          <a:xfrm>
            <a:off x="2014413" y="4198106"/>
            <a:ext cx="572215" cy="276999"/>
          </a:xfrm>
          <a:prstGeom prst="rect">
            <a:avLst/>
          </a:prstGeom>
          <a:noFill/>
        </p:spPr>
        <p:txBody>
          <a:bodyPr wrap="square" rtlCol="0">
            <a:spAutoFit/>
          </a:bodyPr>
          <a:lstStyle/>
          <a:p>
            <a:r>
              <a:rPr lang="el-GR" sz="1200" dirty="0">
                <a:latin typeface="Calibri"/>
              </a:rPr>
              <a:t>ω</a:t>
            </a:r>
            <a:r>
              <a:rPr lang="pl-PL" sz="1200" baseline="-25000" dirty="0"/>
              <a:t>21</a:t>
            </a:r>
          </a:p>
        </p:txBody>
      </p:sp>
      <p:sp>
        <p:nvSpPr>
          <p:cNvPr id="53" name="Strzałka kolista 52"/>
          <p:cNvSpPr/>
          <p:nvPr/>
        </p:nvSpPr>
        <p:spPr>
          <a:xfrm>
            <a:off x="2263322" y="3130357"/>
            <a:ext cx="904521" cy="827241"/>
          </a:xfrm>
          <a:prstGeom prst="circularArrow">
            <a:avLst>
              <a:gd name="adj1" fmla="val 6105"/>
              <a:gd name="adj2" fmla="val 1142319"/>
              <a:gd name="adj3" fmla="val 20966145"/>
              <a:gd name="adj4" fmla="val 11047567"/>
              <a:gd name="adj5" fmla="val 6532"/>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54" name="Strzałka kolista 53"/>
          <p:cNvSpPr/>
          <p:nvPr/>
        </p:nvSpPr>
        <p:spPr>
          <a:xfrm flipV="1">
            <a:off x="2196170" y="4126910"/>
            <a:ext cx="904521" cy="635802"/>
          </a:xfrm>
          <a:prstGeom prst="circularArrow">
            <a:avLst>
              <a:gd name="adj1" fmla="val 6105"/>
              <a:gd name="adj2" fmla="val 1142319"/>
              <a:gd name="adj3" fmla="val 20966145"/>
              <a:gd name="adj4" fmla="val 11047567"/>
              <a:gd name="adj5" fmla="val 6532"/>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55" name="pole tekstowe 54"/>
          <p:cNvSpPr txBox="1"/>
          <p:nvPr/>
        </p:nvSpPr>
        <p:spPr>
          <a:xfrm>
            <a:off x="2473407" y="2868084"/>
            <a:ext cx="572215" cy="276999"/>
          </a:xfrm>
          <a:prstGeom prst="rect">
            <a:avLst/>
          </a:prstGeom>
          <a:noFill/>
        </p:spPr>
        <p:txBody>
          <a:bodyPr wrap="square" rtlCol="0">
            <a:spAutoFit/>
          </a:bodyPr>
          <a:lstStyle/>
          <a:p>
            <a:r>
              <a:rPr lang="pl-PL" sz="1200" dirty="0">
                <a:latin typeface="Calibri"/>
              </a:rPr>
              <a:t>M</a:t>
            </a:r>
            <a:r>
              <a:rPr lang="pl-PL" sz="1200" baseline="-25000" dirty="0"/>
              <a:t>12</a:t>
            </a:r>
          </a:p>
        </p:txBody>
      </p:sp>
      <p:sp>
        <p:nvSpPr>
          <p:cNvPr id="56" name="pole tekstowe 55"/>
          <p:cNvSpPr txBox="1"/>
          <p:nvPr/>
        </p:nvSpPr>
        <p:spPr>
          <a:xfrm>
            <a:off x="2452237" y="4829169"/>
            <a:ext cx="572215" cy="276999"/>
          </a:xfrm>
          <a:prstGeom prst="rect">
            <a:avLst/>
          </a:prstGeom>
          <a:noFill/>
        </p:spPr>
        <p:txBody>
          <a:bodyPr wrap="square" rtlCol="0">
            <a:spAutoFit/>
          </a:bodyPr>
          <a:lstStyle/>
          <a:p>
            <a:r>
              <a:rPr lang="pl-PL" sz="1200" dirty="0">
                <a:latin typeface="Calibri"/>
              </a:rPr>
              <a:t>M</a:t>
            </a:r>
            <a:r>
              <a:rPr lang="pl-PL" sz="1200" baseline="-25000" dirty="0"/>
              <a:t>21</a:t>
            </a:r>
          </a:p>
        </p:txBody>
      </p:sp>
      <p:sp>
        <p:nvSpPr>
          <p:cNvPr id="88" name="Strzałka kolista 87"/>
          <p:cNvSpPr/>
          <p:nvPr/>
        </p:nvSpPr>
        <p:spPr>
          <a:xfrm flipV="1">
            <a:off x="6507215" y="4769281"/>
            <a:ext cx="522058" cy="472869"/>
          </a:xfrm>
          <a:prstGeom prst="circularArrow">
            <a:avLst>
              <a:gd name="adj1" fmla="val 6105"/>
              <a:gd name="adj2" fmla="val 1142319"/>
              <a:gd name="adj3" fmla="val 20966145"/>
              <a:gd name="adj4" fmla="val 11047567"/>
              <a:gd name="adj5" fmla="val 65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89" name="pole tekstowe 88"/>
          <p:cNvSpPr txBox="1"/>
          <p:nvPr/>
        </p:nvSpPr>
        <p:spPr>
          <a:xfrm>
            <a:off x="6232033" y="5009789"/>
            <a:ext cx="572215" cy="276999"/>
          </a:xfrm>
          <a:prstGeom prst="rect">
            <a:avLst/>
          </a:prstGeom>
          <a:noFill/>
        </p:spPr>
        <p:txBody>
          <a:bodyPr wrap="square" rtlCol="0">
            <a:spAutoFit/>
          </a:bodyPr>
          <a:lstStyle/>
          <a:p>
            <a:r>
              <a:rPr lang="el-GR" sz="1200" dirty="0">
                <a:latin typeface="Calibri"/>
              </a:rPr>
              <a:t>ω</a:t>
            </a:r>
            <a:r>
              <a:rPr lang="pl-PL" sz="1200" baseline="-25000" dirty="0"/>
              <a:t>21</a:t>
            </a:r>
          </a:p>
        </p:txBody>
      </p:sp>
      <p:sp>
        <p:nvSpPr>
          <p:cNvPr id="90" name="Strzałka kolista 89"/>
          <p:cNvSpPr/>
          <p:nvPr/>
        </p:nvSpPr>
        <p:spPr>
          <a:xfrm flipV="1">
            <a:off x="6315983" y="4938593"/>
            <a:ext cx="904521" cy="635802"/>
          </a:xfrm>
          <a:prstGeom prst="circularArrow">
            <a:avLst>
              <a:gd name="adj1" fmla="val 6105"/>
              <a:gd name="adj2" fmla="val 1142319"/>
              <a:gd name="adj3" fmla="val 20966145"/>
              <a:gd name="adj4" fmla="val 11047567"/>
              <a:gd name="adj5" fmla="val 6532"/>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91" name="pole tekstowe 90"/>
          <p:cNvSpPr txBox="1"/>
          <p:nvPr/>
        </p:nvSpPr>
        <p:spPr>
          <a:xfrm>
            <a:off x="6572050" y="5640852"/>
            <a:ext cx="572215" cy="276999"/>
          </a:xfrm>
          <a:prstGeom prst="rect">
            <a:avLst/>
          </a:prstGeom>
          <a:noFill/>
        </p:spPr>
        <p:txBody>
          <a:bodyPr wrap="square" rtlCol="0">
            <a:spAutoFit/>
          </a:bodyPr>
          <a:lstStyle/>
          <a:p>
            <a:r>
              <a:rPr lang="pl-PL" sz="1200" dirty="0">
                <a:latin typeface="Calibri"/>
              </a:rPr>
              <a:t>M</a:t>
            </a:r>
            <a:r>
              <a:rPr lang="pl-PL" sz="1200" baseline="-25000" dirty="0"/>
              <a:t>21</a:t>
            </a:r>
          </a:p>
        </p:txBody>
      </p:sp>
      <p:sp>
        <p:nvSpPr>
          <p:cNvPr id="93" name="pole tekstowe 92"/>
          <p:cNvSpPr txBox="1"/>
          <p:nvPr/>
        </p:nvSpPr>
        <p:spPr>
          <a:xfrm>
            <a:off x="6701849" y="4185084"/>
            <a:ext cx="572215" cy="276999"/>
          </a:xfrm>
          <a:prstGeom prst="rect">
            <a:avLst/>
          </a:prstGeom>
          <a:noFill/>
        </p:spPr>
        <p:txBody>
          <a:bodyPr wrap="square" rtlCol="0">
            <a:spAutoFit/>
          </a:bodyPr>
          <a:lstStyle/>
          <a:p>
            <a:r>
              <a:rPr lang="el-GR" sz="1200" dirty="0">
                <a:latin typeface="Calibri"/>
              </a:rPr>
              <a:t>ω</a:t>
            </a:r>
            <a:r>
              <a:rPr lang="pl-PL" sz="1200" baseline="-25000" dirty="0"/>
              <a:t>12</a:t>
            </a:r>
          </a:p>
        </p:txBody>
      </p:sp>
      <p:sp>
        <p:nvSpPr>
          <p:cNvPr id="94" name="Strzałka kolista 93"/>
          <p:cNvSpPr/>
          <p:nvPr/>
        </p:nvSpPr>
        <p:spPr>
          <a:xfrm>
            <a:off x="6507214" y="4405362"/>
            <a:ext cx="522058" cy="609582"/>
          </a:xfrm>
          <a:prstGeom prst="circularArrow">
            <a:avLst>
              <a:gd name="adj1" fmla="val 6105"/>
              <a:gd name="adj2" fmla="val 1142319"/>
              <a:gd name="adj3" fmla="val 20966145"/>
              <a:gd name="adj4" fmla="val 11047567"/>
              <a:gd name="adj5" fmla="val 65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95" name="Strzałka kolista 94"/>
          <p:cNvSpPr/>
          <p:nvPr/>
        </p:nvSpPr>
        <p:spPr>
          <a:xfrm>
            <a:off x="6358056" y="3942040"/>
            <a:ext cx="904521" cy="827241"/>
          </a:xfrm>
          <a:prstGeom prst="circularArrow">
            <a:avLst>
              <a:gd name="adj1" fmla="val 6105"/>
              <a:gd name="adj2" fmla="val 1142319"/>
              <a:gd name="adj3" fmla="val 20966145"/>
              <a:gd name="adj4" fmla="val 11047567"/>
              <a:gd name="adj5" fmla="val 6532"/>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96" name="pole tekstowe 95"/>
          <p:cNvSpPr txBox="1"/>
          <p:nvPr/>
        </p:nvSpPr>
        <p:spPr>
          <a:xfrm>
            <a:off x="6568141" y="3679767"/>
            <a:ext cx="572215" cy="276999"/>
          </a:xfrm>
          <a:prstGeom prst="rect">
            <a:avLst/>
          </a:prstGeom>
          <a:noFill/>
        </p:spPr>
        <p:txBody>
          <a:bodyPr wrap="square" rtlCol="0">
            <a:spAutoFit/>
          </a:bodyPr>
          <a:lstStyle/>
          <a:p>
            <a:r>
              <a:rPr lang="pl-PL" sz="1200" dirty="0">
                <a:latin typeface="Calibri"/>
              </a:rPr>
              <a:t>M</a:t>
            </a:r>
            <a:r>
              <a:rPr lang="pl-PL" sz="1200" baseline="-25000" dirty="0"/>
              <a:t>12</a:t>
            </a:r>
          </a:p>
        </p:txBody>
      </p:sp>
      <p:cxnSp>
        <p:nvCxnSpPr>
          <p:cNvPr id="97" name="Łącznik prosty ze strzałką 96"/>
          <p:cNvCxnSpPr/>
          <p:nvPr/>
        </p:nvCxnSpPr>
        <p:spPr>
          <a:xfrm flipH="1" flipV="1">
            <a:off x="5972952" y="4148038"/>
            <a:ext cx="909" cy="706342"/>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99" name="pole tekstowe 98"/>
          <p:cNvSpPr txBox="1"/>
          <p:nvPr/>
        </p:nvSpPr>
        <p:spPr>
          <a:xfrm>
            <a:off x="5808827" y="3858603"/>
            <a:ext cx="572215" cy="276999"/>
          </a:xfrm>
          <a:prstGeom prst="rect">
            <a:avLst/>
          </a:prstGeom>
          <a:noFill/>
        </p:spPr>
        <p:txBody>
          <a:bodyPr wrap="square" rtlCol="0">
            <a:spAutoFit/>
          </a:bodyPr>
          <a:lstStyle/>
          <a:p>
            <a:r>
              <a:rPr lang="pl-PL" sz="1200" dirty="0">
                <a:latin typeface="Calibri"/>
              </a:rPr>
              <a:t>T</a:t>
            </a:r>
            <a:r>
              <a:rPr lang="pl-PL" sz="1200" baseline="-25000" dirty="0"/>
              <a:t>12</a:t>
            </a:r>
          </a:p>
        </p:txBody>
      </p:sp>
      <p:cxnSp>
        <p:nvCxnSpPr>
          <p:cNvPr id="100" name="Łącznik prosty ze strzałką 99"/>
          <p:cNvCxnSpPr/>
          <p:nvPr/>
        </p:nvCxnSpPr>
        <p:spPr>
          <a:xfrm>
            <a:off x="5968192" y="4911189"/>
            <a:ext cx="7964" cy="693523"/>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01" name="pole tekstowe 100"/>
          <p:cNvSpPr txBox="1"/>
          <p:nvPr/>
        </p:nvSpPr>
        <p:spPr>
          <a:xfrm>
            <a:off x="5762540" y="5616033"/>
            <a:ext cx="572215" cy="276999"/>
          </a:xfrm>
          <a:prstGeom prst="rect">
            <a:avLst/>
          </a:prstGeom>
          <a:noFill/>
        </p:spPr>
        <p:txBody>
          <a:bodyPr wrap="square" rtlCol="0">
            <a:spAutoFit/>
          </a:bodyPr>
          <a:lstStyle/>
          <a:p>
            <a:r>
              <a:rPr lang="pl-PL" sz="1200" dirty="0">
                <a:latin typeface="Calibri"/>
              </a:rPr>
              <a:t>T</a:t>
            </a:r>
            <a:r>
              <a:rPr lang="pl-PL" sz="1200" baseline="-25000" dirty="0"/>
              <a:t>21</a:t>
            </a:r>
          </a:p>
        </p:txBody>
      </p:sp>
    </p:spTree>
    <p:extLst>
      <p:ext uri="{BB962C8B-B14F-4D97-AF65-F5344CB8AC3E}">
        <p14:creationId xmlns:p14="http://schemas.microsoft.com/office/powerpoint/2010/main" val="3536756160"/>
      </p:ext>
    </p:extLst>
  </p:cSld>
  <p:clrMapOvr>
    <a:masterClrMapping/>
  </p:clrMapOvr>
  <p:transition>
    <p:randomBa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Siły oddziaływania z uwzględnieniem tarcia</a:t>
            </a:r>
          </a:p>
        </p:txBody>
      </p:sp>
      <p:sp>
        <p:nvSpPr>
          <p:cNvPr id="3" name="pole tekstowe 2"/>
          <p:cNvSpPr txBox="1"/>
          <p:nvPr/>
        </p:nvSpPr>
        <p:spPr>
          <a:xfrm>
            <a:off x="771977" y="1842166"/>
            <a:ext cx="6691106" cy="461665"/>
          </a:xfrm>
          <a:prstGeom prst="rect">
            <a:avLst/>
          </a:prstGeom>
          <a:noFill/>
        </p:spPr>
        <p:txBody>
          <a:bodyPr wrap="square" rtlCol="0">
            <a:spAutoFit/>
          </a:bodyPr>
          <a:lstStyle/>
          <a:p>
            <a:pPr algn="just"/>
            <a:r>
              <a:rPr lang="pl-PL" sz="1200" dirty="0"/>
              <a:t>Podobnie jak poprzednio rozbijając układ członów na odpowiadające im siły oddziaływań otrzymamy:</a:t>
            </a:r>
          </a:p>
        </p:txBody>
      </p:sp>
      <p:sp>
        <p:nvSpPr>
          <p:cNvPr id="59" name="pole tekstowe 58"/>
          <p:cNvSpPr txBox="1"/>
          <p:nvPr/>
        </p:nvSpPr>
        <p:spPr>
          <a:xfrm>
            <a:off x="6584384" y="4712192"/>
            <a:ext cx="82629" cy="276999"/>
          </a:xfrm>
          <a:prstGeom prst="rect">
            <a:avLst/>
          </a:prstGeom>
          <a:noFill/>
        </p:spPr>
        <p:txBody>
          <a:bodyPr wrap="square" rtlCol="0">
            <a:spAutoFit/>
          </a:bodyPr>
          <a:lstStyle/>
          <a:p>
            <a:r>
              <a:rPr lang="pl-PL" sz="1200" dirty="0"/>
              <a:t>1</a:t>
            </a:r>
          </a:p>
        </p:txBody>
      </p:sp>
      <p:cxnSp>
        <p:nvCxnSpPr>
          <p:cNvPr id="62" name="Łącznik prostoliniowy 61"/>
          <p:cNvCxnSpPr/>
          <p:nvPr/>
        </p:nvCxnSpPr>
        <p:spPr>
          <a:xfrm flipV="1">
            <a:off x="5972174" y="4702628"/>
            <a:ext cx="0" cy="276639"/>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3" name="Łącznik prostoliniowy 62"/>
          <p:cNvCxnSpPr/>
          <p:nvPr/>
        </p:nvCxnSpPr>
        <p:spPr>
          <a:xfrm>
            <a:off x="5851091" y="4840947"/>
            <a:ext cx="242165"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70" name="pole tekstowe 69"/>
          <p:cNvSpPr txBox="1"/>
          <p:nvPr/>
        </p:nvSpPr>
        <p:spPr>
          <a:xfrm>
            <a:off x="4141442" y="4501755"/>
            <a:ext cx="572215" cy="276999"/>
          </a:xfrm>
          <a:prstGeom prst="rect">
            <a:avLst/>
          </a:prstGeom>
          <a:noFill/>
        </p:spPr>
        <p:txBody>
          <a:bodyPr wrap="square" rtlCol="0">
            <a:spAutoFit/>
          </a:bodyPr>
          <a:lstStyle/>
          <a:p>
            <a:r>
              <a:rPr lang="pl-PL" sz="1200" dirty="0"/>
              <a:t>P</a:t>
            </a:r>
            <a:r>
              <a:rPr lang="pl-PL" sz="1200" baseline="-25000" dirty="0"/>
              <a:t>21</a:t>
            </a:r>
          </a:p>
        </p:txBody>
      </p:sp>
      <p:sp>
        <p:nvSpPr>
          <p:cNvPr id="78" name="Elipsa 77"/>
          <p:cNvSpPr/>
          <p:nvPr/>
        </p:nvSpPr>
        <p:spPr>
          <a:xfrm>
            <a:off x="5180086" y="4055283"/>
            <a:ext cx="1584176" cy="149739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82" name="Łącznik prosty ze strzałką 81"/>
          <p:cNvCxnSpPr/>
          <p:nvPr/>
        </p:nvCxnSpPr>
        <p:spPr>
          <a:xfrm>
            <a:off x="4506537" y="4778754"/>
            <a:ext cx="673549"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0" name="Strzałka kolista 89"/>
          <p:cNvSpPr/>
          <p:nvPr/>
        </p:nvSpPr>
        <p:spPr>
          <a:xfrm flipV="1">
            <a:off x="5519913" y="4826800"/>
            <a:ext cx="904521" cy="635802"/>
          </a:xfrm>
          <a:prstGeom prst="circularArrow">
            <a:avLst>
              <a:gd name="adj1" fmla="val 6105"/>
              <a:gd name="adj2" fmla="val 1142319"/>
              <a:gd name="adj3" fmla="val 20966145"/>
              <a:gd name="adj4" fmla="val 11047567"/>
              <a:gd name="adj5" fmla="val 6532"/>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91" name="pole tekstowe 90"/>
          <p:cNvSpPr txBox="1"/>
          <p:nvPr/>
        </p:nvSpPr>
        <p:spPr>
          <a:xfrm>
            <a:off x="5775980" y="5529059"/>
            <a:ext cx="572215" cy="276999"/>
          </a:xfrm>
          <a:prstGeom prst="rect">
            <a:avLst/>
          </a:prstGeom>
          <a:noFill/>
        </p:spPr>
        <p:txBody>
          <a:bodyPr wrap="square" rtlCol="0">
            <a:spAutoFit/>
          </a:bodyPr>
          <a:lstStyle/>
          <a:p>
            <a:r>
              <a:rPr lang="pl-PL" sz="1200" dirty="0">
                <a:latin typeface="Calibri"/>
              </a:rPr>
              <a:t>M</a:t>
            </a:r>
            <a:r>
              <a:rPr lang="pl-PL" sz="1200" baseline="-25000" dirty="0"/>
              <a:t>21</a:t>
            </a:r>
          </a:p>
        </p:txBody>
      </p:sp>
      <p:sp>
        <p:nvSpPr>
          <p:cNvPr id="93" name="pole tekstowe 92"/>
          <p:cNvSpPr txBox="1"/>
          <p:nvPr/>
        </p:nvSpPr>
        <p:spPr>
          <a:xfrm>
            <a:off x="5828158" y="4073291"/>
            <a:ext cx="572215" cy="276999"/>
          </a:xfrm>
          <a:prstGeom prst="rect">
            <a:avLst/>
          </a:prstGeom>
          <a:noFill/>
        </p:spPr>
        <p:txBody>
          <a:bodyPr wrap="square" rtlCol="0">
            <a:spAutoFit/>
          </a:bodyPr>
          <a:lstStyle/>
          <a:p>
            <a:r>
              <a:rPr lang="el-GR" sz="1200" dirty="0">
                <a:latin typeface="Calibri"/>
              </a:rPr>
              <a:t>ω</a:t>
            </a:r>
            <a:r>
              <a:rPr lang="pl-PL" sz="1200" baseline="-25000" dirty="0"/>
              <a:t>12</a:t>
            </a:r>
          </a:p>
        </p:txBody>
      </p:sp>
      <p:sp>
        <p:nvSpPr>
          <p:cNvPr id="94" name="Strzałka kolista 93"/>
          <p:cNvSpPr/>
          <p:nvPr/>
        </p:nvSpPr>
        <p:spPr>
          <a:xfrm>
            <a:off x="5711144" y="4293569"/>
            <a:ext cx="522058" cy="609582"/>
          </a:xfrm>
          <a:prstGeom prst="circularArrow">
            <a:avLst>
              <a:gd name="adj1" fmla="val 6105"/>
              <a:gd name="adj2" fmla="val 1142319"/>
              <a:gd name="adj3" fmla="val 20966145"/>
              <a:gd name="adj4" fmla="val 11047567"/>
              <a:gd name="adj5" fmla="val 65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cxnSp>
        <p:nvCxnSpPr>
          <p:cNvPr id="100" name="Łącznik prosty ze strzałką 99"/>
          <p:cNvCxnSpPr/>
          <p:nvPr/>
        </p:nvCxnSpPr>
        <p:spPr>
          <a:xfrm>
            <a:off x="5172122" y="4799396"/>
            <a:ext cx="7964" cy="693523"/>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01" name="pole tekstowe 100"/>
          <p:cNvSpPr txBox="1"/>
          <p:nvPr/>
        </p:nvSpPr>
        <p:spPr>
          <a:xfrm>
            <a:off x="4966470" y="5504240"/>
            <a:ext cx="572215" cy="276999"/>
          </a:xfrm>
          <a:prstGeom prst="rect">
            <a:avLst/>
          </a:prstGeom>
          <a:noFill/>
        </p:spPr>
        <p:txBody>
          <a:bodyPr wrap="square" rtlCol="0">
            <a:spAutoFit/>
          </a:bodyPr>
          <a:lstStyle/>
          <a:p>
            <a:r>
              <a:rPr lang="pl-PL" sz="1200" dirty="0">
                <a:latin typeface="Calibri"/>
              </a:rPr>
              <a:t>T</a:t>
            </a:r>
            <a:r>
              <a:rPr lang="pl-PL" sz="1200" baseline="-25000" dirty="0"/>
              <a:t>12</a:t>
            </a:r>
          </a:p>
        </p:txBody>
      </p:sp>
      <p:sp>
        <p:nvSpPr>
          <p:cNvPr id="73" name="pole tekstowe 72"/>
          <p:cNvSpPr txBox="1"/>
          <p:nvPr/>
        </p:nvSpPr>
        <p:spPr>
          <a:xfrm>
            <a:off x="1775564" y="4479754"/>
            <a:ext cx="572215" cy="276999"/>
          </a:xfrm>
          <a:prstGeom prst="rect">
            <a:avLst/>
          </a:prstGeom>
          <a:noFill/>
        </p:spPr>
        <p:txBody>
          <a:bodyPr wrap="square" rtlCol="0">
            <a:spAutoFit/>
          </a:bodyPr>
          <a:lstStyle/>
          <a:p>
            <a:r>
              <a:rPr lang="pl-PL" sz="1200" dirty="0"/>
              <a:t>P</a:t>
            </a:r>
            <a:r>
              <a:rPr lang="pl-PL" sz="1200" baseline="-25000" dirty="0"/>
              <a:t>12</a:t>
            </a:r>
          </a:p>
        </p:txBody>
      </p:sp>
      <p:cxnSp>
        <p:nvCxnSpPr>
          <p:cNvPr id="81" name="Łącznik prostoliniowy 80"/>
          <p:cNvCxnSpPr/>
          <p:nvPr/>
        </p:nvCxnSpPr>
        <p:spPr>
          <a:xfrm flipV="1">
            <a:off x="2447764" y="4665661"/>
            <a:ext cx="0" cy="276639"/>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6" name="Łącznik prostoliniowy 85"/>
          <p:cNvCxnSpPr/>
          <p:nvPr/>
        </p:nvCxnSpPr>
        <p:spPr>
          <a:xfrm>
            <a:off x="2326681" y="4803980"/>
            <a:ext cx="242165"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87" name="pole tekstowe 86"/>
          <p:cNvSpPr txBox="1"/>
          <p:nvPr/>
        </p:nvSpPr>
        <p:spPr>
          <a:xfrm>
            <a:off x="1488347" y="4471593"/>
            <a:ext cx="82629" cy="276999"/>
          </a:xfrm>
          <a:prstGeom prst="rect">
            <a:avLst/>
          </a:prstGeom>
          <a:noFill/>
        </p:spPr>
        <p:txBody>
          <a:bodyPr wrap="square" rtlCol="0">
            <a:spAutoFit/>
          </a:bodyPr>
          <a:lstStyle/>
          <a:p>
            <a:r>
              <a:rPr lang="pl-PL" sz="1200" dirty="0"/>
              <a:t>2</a:t>
            </a:r>
          </a:p>
        </p:txBody>
      </p:sp>
      <p:cxnSp>
        <p:nvCxnSpPr>
          <p:cNvPr id="102" name="Łącznik prosty ze strzałką 101"/>
          <p:cNvCxnSpPr/>
          <p:nvPr/>
        </p:nvCxnSpPr>
        <p:spPr>
          <a:xfrm flipH="1">
            <a:off x="1655676" y="4748592"/>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3" name="Schemat blokowy: przechowywane dane 102"/>
          <p:cNvSpPr/>
          <p:nvPr/>
        </p:nvSpPr>
        <p:spPr>
          <a:xfrm>
            <a:off x="1385646" y="4514564"/>
            <a:ext cx="306034" cy="506701"/>
          </a:xfrm>
          <a:prstGeom prst="flowChartOnlineStorag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2" name="pole tekstowe 111"/>
          <p:cNvSpPr txBox="1"/>
          <p:nvPr/>
        </p:nvSpPr>
        <p:spPr>
          <a:xfrm>
            <a:off x="2188677" y="5158004"/>
            <a:ext cx="572215" cy="276999"/>
          </a:xfrm>
          <a:prstGeom prst="rect">
            <a:avLst/>
          </a:prstGeom>
          <a:noFill/>
        </p:spPr>
        <p:txBody>
          <a:bodyPr wrap="square" rtlCol="0">
            <a:spAutoFit/>
          </a:bodyPr>
          <a:lstStyle/>
          <a:p>
            <a:r>
              <a:rPr lang="el-GR" sz="1200" dirty="0">
                <a:latin typeface="Calibri"/>
              </a:rPr>
              <a:t>ω</a:t>
            </a:r>
            <a:r>
              <a:rPr lang="pl-PL" sz="1200" baseline="-25000" dirty="0"/>
              <a:t>21</a:t>
            </a:r>
          </a:p>
        </p:txBody>
      </p:sp>
      <p:sp>
        <p:nvSpPr>
          <p:cNvPr id="113" name="Strzałka kolista 112"/>
          <p:cNvSpPr/>
          <p:nvPr/>
        </p:nvSpPr>
        <p:spPr>
          <a:xfrm flipV="1">
            <a:off x="2186734" y="4633994"/>
            <a:ext cx="522058" cy="543037"/>
          </a:xfrm>
          <a:prstGeom prst="circularArrow">
            <a:avLst>
              <a:gd name="adj1" fmla="val 6105"/>
              <a:gd name="adj2" fmla="val 1142319"/>
              <a:gd name="adj3" fmla="val 20966145"/>
              <a:gd name="adj4" fmla="val 11047567"/>
              <a:gd name="adj5" fmla="val 65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114" name="Strzałka kolista 113"/>
          <p:cNvSpPr/>
          <p:nvPr/>
        </p:nvSpPr>
        <p:spPr>
          <a:xfrm>
            <a:off x="2037576" y="3793280"/>
            <a:ext cx="904521" cy="827241"/>
          </a:xfrm>
          <a:prstGeom prst="circularArrow">
            <a:avLst>
              <a:gd name="adj1" fmla="val 6105"/>
              <a:gd name="adj2" fmla="val 1142319"/>
              <a:gd name="adj3" fmla="val 20966145"/>
              <a:gd name="adj4" fmla="val 11047567"/>
              <a:gd name="adj5" fmla="val 6532"/>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115" name="pole tekstowe 114"/>
          <p:cNvSpPr txBox="1"/>
          <p:nvPr/>
        </p:nvSpPr>
        <p:spPr>
          <a:xfrm>
            <a:off x="2247661" y="3531007"/>
            <a:ext cx="572215" cy="276999"/>
          </a:xfrm>
          <a:prstGeom prst="rect">
            <a:avLst/>
          </a:prstGeom>
          <a:noFill/>
        </p:spPr>
        <p:txBody>
          <a:bodyPr wrap="square" rtlCol="0">
            <a:spAutoFit/>
          </a:bodyPr>
          <a:lstStyle/>
          <a:p>
            <a:r>
              <a:rPr lang="pl-PL" sz="1200" dirty="0">
                <a:latin typeface="Calibri"/>
              </a:rPr>
              <a:t>M</a:t>
            </a:r>
            <a:r>
              <a:rPr lang="pl-PL" sz="1200" baseline="-25000" dirty="0"/>
              <a:t>12</a:t>
            </a:r>
          </a:p>
        </p:txBody>
      </p:sp>
      <p:cxnSp>
        <p:nvCxnSpPr>
          <p:cNvPr id="116" name="Łącznik prosty ze strzałką 115"/>
          <p:cNvCxnSpPr/>
          <p:nvPr/>
        </p:nvCxnSpPr>
        <p:spPr>
          <a:xfrm flipH="1" flipV="1">
            <a:off x="1652472" y="4054806"/>
            <a:ext cx="909" cy="706342"/>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17" name="pole tekstowe 116"/>
          <p:cNvSpPr txBox="1"/>
          <p:nvPr/>
        </p:nvSpPr>
        <p:spPr>
          <a:xfrm>
            <a:off x="1488347" y="3709843"/>
            <a:ext cx="572215" cy="276999"/>
          </a:xfrm>
          <a:prstGeom prst="rect">
            <a:avLst/>
          </a:prstGeom>
          <a:noFill/>
        </p:spPr>
        <p:txBody>
          <a:bodyPr wrap="square" rtlCol="0">
            <a:spAutoFit/>
          </a:bodyPr>
          <a:lstStyle/>
          <a:p>
            <a:r>
              <a:rPr lang="pl-PL" sz="1200" dirty="0">
                <a:latin typeface="Calibri"/>
              </a:rPr>
              <a:t>T</a:t>
            </a:r>
            <a:r>
              <a:rPr lang="pl-PL" sz="1200" baseline="-25000" dirty="0"/>
              <a:t>12</a:t>
            </a:r>
          </a:p>
        </p:txBody>
      </p:sp>
      <p:sp>
        <p:nvSpPr>
          <p:cNvPr id="125" name="pole tekstowe 124"/>
          <p:cNvSpPr txBox="1"/>
          <p:nvPr/>
        </p:nvSpPr>
        <p:spPr>
          <a:xfrm>
            <a:off x="1954462" y="3061609"/>
            <a:ext cx="1105512" cy="276999"/>
          </a:xfrm>
          <a:prstGeom prst="rect">
            <a:avLst/>
          </a:prstGeom>
          <a:noFill/>
        </p:spPr>
        <p:txBody>
          <a:bodyPr wrap="square" rtlCol="0">
            <a:spAutoFit/>
          </a:bodyPr>
          <a:lstStyle/>
          <a:p>
            <a:pPr algn="just"/>
            <a:r>
              <a:rPr lang="pl-PL" sz="1200" dirty="0"/>
              <a:t>Człon 2</a:t>
            </a:r>
          </a:p>
        </p:txBody>
      </p:sp>
      <p:sp>
        <p:nvSpPr>
          <p:cNvPr id="128" name="pole tekstowe 127"/>
          <p:cNvSpPr txBox="1"/>
          <p:nvPr/>
        </p:nvSpPr>
        <p:spPr>
          <a:xfrm>
            <a:off x="5561509" y="3049389"/>
            <a:ext cx="1105512" cy="276999"/>
          </a:xfrm>
          <a:prstGeom prst="rect">
            <a:avLst/>
          </a:prstGeom>
          <a:noFill/>
        </p:spPr>
        <p:txBody>
          <a:bodyPr wrap="square" rtlCol="0">
            <a:spAutoFit/>
          </a:bodyPr>
          <a:lstStyle/>
          <a:p>
            <a:pPr algn="just"/>
            <a:r>
              <a:rPr lang="pl-PL" sz="1200" dirty="0"/>
              <a:t>Człon 1</a:t>
            </a:r>
          </a:p>
        </p:txBody>
      </p:sp>
    </p:spTree>
    <p:extLst>
      <p:ext uri="{BB962C8B-B14F-4D97-AF65-F5344CB8AC3E}">
        <p14:creationId xmlns:p14="http://schemas.microsoft.com/office/powerpoint/2010/main" val="4134792179"/>
      </p:ext>
    </p:extLst>
  </p:cSld>
  <p:clrMapOvr>
    <a:masterClrMapping/>
  </p:clrMapOvr>
  <p:transition>
    <p:randomBa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Siły oddziaływania z uwzględnieniem tarcia</a:t>
            </a:r>
          </a:p>
        </p:txBody>
      </p:sp>
      <p:sp>
        <p:nvSpPr>
          <p:cNvPr id="3" name="pole tekstowe 2"/>
          <p:cNvSpPr txBox="1"/>
          <p:nvPr/>
        </p:nvSpPr>
        <p:spPr>
          <a:xfrm>
            <a:off x="771977" y="1842166"/>
            <a:ext cx="6691106" cy="276999"/>
          </a:xfrm>
          <a:prstGeom prst="rect">
            <a:avLst/>
          </a:prstGeom>
          <a:noFill/>
        </p:spPr>
        <p:txBody>
          <a:bodyPr wrap="square" rtlCol="0">
            <a:spAutoFit/>
          </a:bodyPr>
          <a:lstStyle/>
          <a:p>
            <a:pPr algn="just"/>
            <a:r>
              <a:rPr lang="pl-PL" sz="1200" dirty="0"/>
              <a:t>Wypadkowe siły oddziaływania</a:t>
            </a:r>
          </a:p>
        </p:txBody>
      </p:sp>
      <p:sp>
        <p:nvSpPr>
          <p:cNvPr id="59" name="pole tekstowe 58"/>
          <p:cNvSpPr txBox="1"/>
          <p:nvPr/>
        </p:nvSpPr>
        <p:spPr>
          <a:xfrm>
            <a:off x="6584384" y="4712192"/>
            <a:ext cx="82629" cy="276999"/>
          </a:xfrm>
          <a:prstGeom prst="rect">
            <a:avLst/>
          </a:prstGeom>
          <a:noFill/>
        </p:spPr>
        <p:txBody>
          <a:bodyPr wrap="square" rtlCol="0">
            <a:spAutoFit/>
          </a:bodyPr>
          <a:lstStyle/>
          <a:p>
            <a:r>
              <a:rPr lang="pl-PL" sz="1200" dirty="0"/>
              <a:t>1</a:t>
            </a:r>
          </a:p>
        </p:txBody>
      </p:sp>
      <p:cxnSp>
        <p:nvCxnSpPr>
          <p:cNvPr id="62" name="Łącznik prostoliniowy 61"/>
          <p:cNvCxnSpPr/>
          <p:nvPr/>
        </p:nvCxnSpPr>
        <p:spPr>
          <a:xfrm flipV="1">
            <a:off x="5972174" y="4702628"/>
            <a:ext cx="0" cy="276639"/>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3" name="Łącznik prostoliniowy 62"/>
          <p:cNvCxnSpPr/>
          <p:nvPr/>
        </p:nvCxnSpPr>
        <p:spPr>
          <a:xfrm>
            <a:off x="5851091" y="4840947"/>
            <a:ext cx="242165"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70" name="pole tekstowe 69"/>
          <p:cNvSpPr txBox="1"/>
          <p:nvPr/>
        </p:nvSpPr>
        <p:spPr>
          <a:xfrm>
            <a:off x="4141442" y="4501755"/>
            <a:ext cx="572215" cy="276999"/>
          </a:xfrm>
          <a:prstGeom prst="rect">
            <a:avLst/>
          </a:prstGeom>
          <a:noFill/>
        </p:spPr>
        <p:txBody>
          <a:bodyPr wrap="square" rtlCol="0">
            <a:spAutoFit/>
          </a:bodyPr>
          <a:lstStyle/>
          <a:p>
            <a:r>
              <a:rPr lang="pl-PL" sz="1200" dirty="0"/>
              <a:t>P</a:t>
            </a:r>
            <a:r>
              <a:rPr lang="pl-PL" sz="1200" baseline="-25000" dirty="0"/>
              <a:t>21</a:t>
            </a:r>
          </a:p>
        </p:txBody>
      </p:sp>
      <p:sp>
        <p:nvSpPr>
          <p:cNvPr id="78" name="Elipsa 77"/>
          <p:cNvSpPr/>
          <p:nvPr/>
        </p:nvSpPr>
        <p:spPr>
          <a:xfrm>
            <a:off x="5180086" y="4055283"/>
            <a:ext cx="1584176" cy="149739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82" name="Łącznik prosty ze strzałką 81"/>
          <p:cNvCxnSpPr/>
          <p:nvPr/>
        </p:nvCxnSpPr>
        <p:spPr>
          <a:xfrm>
            <a:off x="4506537" y="4778754"/>
            <a:ext cx="673549"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Łącznik prosty ze strzałką 99"/>
          <p:cNvCxnSpPr/>
          <p:nvPr/>
        </p:nvCxnSpPr>
        <p:spPr>
          <a:xfrm>
            <a:off x="5164158" y="4074391"/>
            <a:ext cx="7964" cy="693523"/>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01" name="pole tekstowe 100"/>
          <p:cNvSpPr txBox="1"/>
          <p:nvPr/>
        </p:nvSpPr>
        <p:spPr>
          <a:xfrm>
            <a:off x="5172122" y="3807281"/>
            <a:ext cx="572215" cy="276999"/>
          </a:xfrm>
          <a:prstGeom prst="rect">
            <a:avLst/>
          </a:prstGeom>
          <a:noFill/>
        </p:spPr>
        <p:txBody>
          <a:bodyPr wrap="square" rtlCol="0">
            <a:spAutoFit/>
          </a:bodyPr>
          <a:lstStyle/>
          <a:p>
            <a:r>
              <a:rPr lang="pl-PL" sz="1200" dirty="0">
                <a:latin typeface="Calibri"/>
              </a:rPr>
              <a:t>T</a:t>
            </a:r>
            <a:r>
              <a:rPr lang="pl-PL" sz="1200" baseline="-25000" dirty="0"/>
              <a:t>12</a:t>
            </a:r>
          </a:p>
        </p:txBody>
      </p:sp>
      <p:sp>
        <p:nvSpPr>
          <p:cNvPr id="73" name="pole tekstowe 72"/>
          <p:cNvSpPr txBox="1"/>
          <p:nvPr/>
        </p:nvSpPr>
        <p:spPr>
          <a:xfrm>
            <a:off x="1775564" y="4479754"/>
            <a:ext cx="572215" cy="276999"/>
          </a:xfrm>
          <a:prstGeom prst="rect">
            <a:avLst/>
          </a:prstGeom>
          <a:noFill/>
        </p:spPr>
        <p:txBody>
          <a:bodyPr wrap="square" rtlCol="0">
            <a:spAutoFit/>
          </a:bodyPr>
          <a:lstStyle/>
          <a:p>
            <a:r>
              <a:rPr lang="pl-PL" sz="1200" dirty="0"/>
              <a:t>P</a:t>
            </a:r>
            <a:r>
              <a:rPr lang="pl-PL" sz="1200" baseline="-25000" dirty="0"/>
              <a:t>12</a:t>
            </a:r>
          </a:p>
        </p:txBody>
      </p:sp>
      <p:sp>
        <p:nvSpPr>
          <p:cNvPr id="87" name="pole tekstowe 86"/>
          <p:cNvSpPr txBox="1"/>
          <p:nvPr/>
        </p:nvSpPr>
        <p:spPr>
          <a:xfrm>
            <a:off x="1488347" y="4471593"/>
            <a:ext cx="82629" cy="276999"/>
          </a:xfrm>
          <a:prstGeom prst="rect">
            <a:avLst/>
          </a:prstGeom>
          <a:noFill/>
        </p:spPr>
        <p:txBody>
          <a:bodyPr wrap="square" rtlCol="0">
            <a:spAutoFit/>
          </a:bodyPr>
          <a:lstStyle/>
          <a:p>
            <a:r>
              <a:rPr lang="pl-PL" sz="1200" dirty="0"/>
              <a:t>2</a:t>
            </a:r>
          </a:p>
        </p:txBody>
      </p:sp>
      <p:cxnSp>
        <p:nvCxnSpPr>
          <p:cNvPr id="102" name="Łącznik prosty ze strzałką 101"/>
          <p:cNvCxnSpPr/>
          <p:nvPr/>
        </p:nvCxnSpPr>
        <p:spPr>
          <a:xfrm flipH="1">
            <a:off x="1655676" y="4748592"/>
            <a:ext cx="709795" cy="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3" name="Schemat blokowy: przechowywane dane 102"/>
          <p:cNvSpPr/>
          <p:nvPr/>
        </p:nvSpPr>
        <p:spPr>
          <a:xfrm>
            <a:off x="1385646" y="4514564"/>
            <a:ext cx="306034" cy="506701"/>
          </a:xfrm>
          <a:prstGeom prst="flowChartOnlineStorag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116" name="Łącznik prosty ze strzałką 115"/>
          <p:cNvCxnSpPr/>
          <p:nvPr/>
        </p:nvCxnSpPr>
        <p:spPr>
          <a:xfrm flipH="1" flipV="1">
            <a:off x="1662228" y="4761148"/>
            <a:ext cx="909" cy="706342"/>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17" name="pole tekstowe 116"/>
          <p:cNvSpPr txBox="1"/>
          <p:nvPr/>
        </p:nvSpPr>
        <p:spPr>
          <a:xfrm>
            <a:off x="1243553" y="5170020"/>
            <a:ext cx="572215" cy="276999"/>
          </a:xfrm>
          <a:prstGeom prst="rect">
            <a:avLst/>
          </a:prstGeom>
          <a:noFill/>
        </p:spPr>
        <p:txBody>
          <a:bodyPr wrap="square" rtlCol="0">
            <a:spAutoFit/>
          </a:bodyPr>
          <a:lstStyle/>
          <a:p>
            <a:r>
              <a:rPr lang="pl-PL" sz="1200" dirty="0">
                <a:latin typeface="Calibri"/>
              </a:rPr>
              <a:t>T</a:t>
            </a:r>
            <a:r>
              <a:rPr lang="pl-PL" sz="1200" baseline="-25000" dirty="0"/>
              <a:t>12</a:t>
            </a:r>
          </a:p>
        </p:txBody>
      </p:sp>
      <p:sp>
        <p:nvSpPr>
          <p:cNvPr id="125" name="pole tekstowe 124"/>
          <p:cNvSpPr txBox="1"/>
          <p:nvPr/>
        </p:nvSpPr>
        <p:spPr>
          <a:xfrm>
            <a:off x="1954462" y="3061609"/>
            <a:ext cx="1105512" cy="276999"/>
          </a:xfrm>
          <a:prstGeom prst="rect">
            <a:avLst/>
          </a:prstGeom>
          <a:noFill/>
        </p:spPr>
        <p:txBody>
          <a:bodyPr wrap="square" rtlCol="0">
            <a:spAutoFit/>
          </a:bodyPr>
          <a:lstStyle/>
          <a:p>
            <a:pPr algn="just"/>
            <a:r>
              <a:rPr lang="pl-PL" sz="1200" dirty="0"/>
              <a:t>Człon 2</a:t>
            </a:r>
          </a:p>
        </p:txBody>
      </p:sp>
      <p:sp>
        <p:nvSpPr>
          <p:cNvPr id="128" name="pole tekstowe 127"/>
          <p:cNvSpPr txBox="1"/>
          <p:nvPr/>
        </p:nvSpPr>
        <p:spPr>
          <a:xfrm>
            <a:off x="5561509" y="3049389"/>
            <a:ext cx="1105512" cy="276999"/>
          </a:xfrm>
          <a:prstGeom prst="rect">
            <a:avLst/>
          </a:prstGeom>
          <a:noFill/>
        </p:spPr>
        <p:txBody>
          <a:bodyPr wrap="square" rtlCol="0">
            <a:spAutoFit/>
          </a:bodyPr>
          <a:lstStyle/>
          <a:p>
            <a:pPr algn="just"/>
            <a:r>
              <a:rPr lang="pl-PL" sz="1200" dirty="0"/>
              <a:t>Człon 1</a:t>
            </a:r>
          </a:p>
        </p:txBody>
      </p:sp>
      <p:cxnSp>
        <p:nvCxnSpPr>
          <p:cNvPr id="5" name="Łącznik prostoliniowy 4"/>
          <p:cNvCxnSpPr/>
          <p:nvPr/>
        </p:nvCxnSpPr>
        <p:spPr>
          <a:xfrm flipH="1" flipV="1">
            <a:off x="4506537" y="4073336"/>
            <a:ext cx="1" cy="7234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Łącznik prostoliniowy 31"/>
          <p:cNvCxnSpPr/>
          <p:nvPr/>
        </p:nvCxnSpPr>
        <p:spPr>
          <a:xfrm flipH="1">
            <a:off x="4506539" y="4077072"/>
            <a:ext cx="6576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Łącznik prosty ze strzałką 34"/>
          <p:cNvCxnSpPr/>
          <p:nvPr/>
        </p:nvCxnSpPr>
        <p:spPr>
          <a:xfrm>
            <a:off x="4506539" y="4084280"/>
            <a:ext cx="616168" cy="650212"/>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9" name="pole tekstowe 38"/>
          <p:cNvSpPr txBox="1"/>
          <p:nvPr/>
        </p:nvSpPr>
        <p:spPr>
          <a:xfrm>
            <a:off x="4117530" y="3916783"/>
            <a:ext cx="572215" cy="276999"/>
          </a:xfrm>
          <a:prstGeom prst="rect">
            <a:avLst/>
          </a:prstGeom>
          <a:noFill/>
        </p:spPr>
        <p:txBody>
          <a:bodyPr wrap="square" rtlCol="0">
            <a:spAutoFit/>
          </a:bodyPr>
          <a:lstStyle/>
          <a:p>
            <a:r>
              <a:rPr lang="pl-PL" sz="1200" dirty="0"/>
              <a:t>P</a:t>
            </a:r>
            <a:r>
              <a:rPr lang="pl-PL" sz="1200" baseline="30000" dirty="0"/>
              <a:t>T</a:t>
            </a:r>
            <a:r>
              <a:rPr lang="pl-PL" sz="1200" baseline="-25000" dirty="0"/>
              <a:t>21</a:t>
            </a:r>
          </a:p>
        </p:txBody>
      </p:sp>
      <p:cxnSp>
        <p:nvCxnSpPr>
          <p:cNvPr id="40" name="Łącznik prosty ze strzałką 39"/>
          <p:cNvCxnSpPr/>
          <p:nvPr/>
        </p:nvCxnSpPr>
        <p:spPr>
          <a:xfrm>
            <a:off x="1702489" y="4796807"/>
            <a:ext cx="616168" cy="650212"/>
          </a:xfrm>
          <a:prstGeom prst="straightConnector1">
            <a:avLst/>
          </a:prstGeom>
          <a:ln w="31750">
            <a:solidFill>
              <a:srgbClr val="00B05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1" name="Łącznik prostoliniowy 40"/>
          <p:cNvCxnSpPr/>
          <p:nvPr/>
        </p:nvCxnSpPr>
        <p:spPr>
          <a:xfrm flipH="1" flipV="1">
            <a:off x="2347779" y="4749909"/>
            <a:ext cx="1" cy="7234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Łącznik prostoliniowy 41"/>
          <p:cNvCxnSpPr/>
          <p:nvPr/>
        </p:nvCxnSpPr>
        <p:spPr>
          <a:xfrm flipH="1">
            <a:off x="1663137" y="5467490"/>
            <a:ext cx="657619"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pole tekstowe 42"/>
          <p:cNvSpPr txBox="1"/>
          <p:nvPr/>
        </p:nvSpPr>
        <p:spPr>
          <a:xfrm>
            <a:off x="1702489" y="5158864"/>
            <a:ext cx="572215" cy="276999"/>
          </a:xfrm>
          <a:prstGeom prst="rect">
            <a:avLst/>
          </a:prstGeom>
          <a:noFill/>
        </p:spPr>
        <p:txBody>
          <a:bodyPr wrap="square" rtlCol="0">
            <a:spAutoFit/>
          </a:bodyPr>
          <a:lstStyle/>
          <a:p>
            <a:r>
              <a:rPr lang="pl-PL" sz="1200" dirty="0"/>
              <a:t>P</a:t>
            </a:r>
            <a:r>
              <a:rPr lang="pl-PL" sz="1200" baseline="30000" dirty="0"/>
              <a:t>T</a:t>
            </a:r>
            <a:r>
              <a:rPr lang="pl-PL" sz="1200" baseline="-25000" dirty="0"/>
              <a:t>12</a:t>
            </a:r>
          </a:p>
        </p:txBody>
      </p:sp>
    </p:spTree>
    <p:extLst>
      <p:ext uri="{BB962C8B-B14F-4D97-AF65-F5344CB8AC3E}">
        <p14:creationId xmlns:p14="http://schemas.microsoft.com/office/powerpoint/2010/main" val="2228579338"/>
      </p:ext>
    </p:extLst>
  </p:cSld>
  <p:clrMapOvr>
    <a:masterClrMapping/>
  </p:clrMapOvr>
  <p:transition>
    <p:randomBa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Tarcie w parach postępowych</a:t>
            </a:r>
          </a:p>
        </p:txBody>
      </p:sp>
      <p:sp>
        <p:nvSpPr>
          <p:cNvPr id="4" name="pole tekstowe 3"/>
          <p:cNvSpPr txBox="1"/>
          <p:nvPr/>
        </p:nvSpPr>
        <p:spPr>
          <a:xfrm>
            <a:off x="775231" y="1954174"/>
            <a:ext cx="7488832" cy="1169551"/>
          </a:xfrm>
          <a:prstGeom prst="rect">
            <a:avLst/>
          </a:prstGeom>
          <a:noFill/>
        </p:spPr>
        <p:txBody>
          <a:bodyPr wrap="square" rtlCol="0">
            <a:spAutoFit/>
          </a:bodyPr>
          <a:lstStyle/>
          <a:p>
            <a:pPr algn="just"/>
            <a:r>
              <a:rPr lang="pl-PL" sz="1400" dirty="0"/>
              <a:t>Rozkład nacisku w parze postępowej jest trudny do analitycznego wyznaczenia, ponieważ zależy od wielu czynników takich jak stan obciążenia oraz cechy materiałowe i geometryczne pary kinematycznej. W zagadnieniach analizy </a:t>
            </a:r>
            <a:r>
              <a:rPr lang="pl-PL" sz="1400" dirty="0" err="1"/>
              <a:t>kinetostatycznej</a:t>
            </a:r>
            <a:r>
              <a:rPr lang="pl-PL" sz="1400" dirty="0"/>
              <a:t> takich par przyjmuje się pewne uproszczenie, polegające na modelowym ukształtowaniu prowadnicy, które pozwala w sposób jednoznaczny określić punkty oddziaływania sił. </a:t>
            </a: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611188" y="3717032"/>
            <a:ext cx="3889653" cy="2321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0000"/>
          <a:stretch/>
        </p:blipFill>
        <p:spPr bwMode="auto">
          <a:xfrm>
            <a:off x="4716015" y="3717032"/>
            <a:ext cx="4102333"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pole tekstowe 5"/>
          <p:cNvSpPr txBox="1"/>
          <p:nvPr/>
        </p:nvSpPr>
        <p:spPr>
          <a:xfrm>
            <a:off x="1331640" y="6165304"/>
            <a:ext cx="2196244" cy="276999"/>
          </a:xfrm>
          <a:prstGeom prst="rect">
            <a:avLst/>
          </a:prstGeom>
          <a:noFill/>
        </p:spPr>
        <p:txBody>
          <a:bodyPr wrap="square" rtlCol="0">
            <a:spAutoFit/>
          </a:bodyPr>
          <a:lstStyle/>
          <a:p>
            <a:r>
              <a:rPr lang="pl-PL" sz="1200" dirty="0"/>
              <a:t>Układ rzeczywisty</a:t>
            </a:r>
          </a:p>
        </p:txBody>
      </p:sp>
      <p:sp>
        <p:nvSpPr>
          <p:cNvPr id="33" name="pole tekstowe 32"/>
          <p:cNvSpPr txBox="1"/>
          <p:nvPr/>
        </p:nvSpPr>
        <p:spPr>
          <a:xfrm>
            <a:off x="5472100" y="6179204"/>
            <a:ext cx="2196244" cy="276999"/>
          </a:xfrm>
          <a:prstGeom prst="rect">
            <a:avLst/>
          </a:prstGeom>
          <a:noFill/>
        </p:spPr>
        <p:txBody>
          <a:bodyPr wrap="square" rtlCol="0">
            <a:spAutoFit/>
          </a:bodyPr>
          <a:lstStyle/>
          <a:p>
            <a:r>
              <a:rPr lang="pl-PL" sz="1200" dirty="0"/>
              <a:t>Układ modelowy</a:t>
            </a:r>
          </a:p>
        </p:txBody>
      </p:sp>
    </p:spTree>
    <p:extLst>
      <p:ext uri="{BB962C8B-B14F-4D97-AF65-F5344CB8AC3E}">
        <p14:creationId xmlns:p14="http://schemas.microsoft.com/office/powerpoint/2010/main" val="2812164171"/>
      </p:ext>
    </p:extLst>
  </p:cSld>
  <p:clrMapOvr>
    <a:masterClrMapping/>
  </p:clrMapOvr>
  <p:transition>
    <p:randomBa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Tarcie w parach postępowych</a:t>
            </a:r>
          </a:p>
        </p:txBody>
      </p:sp>
      <p:sp>
        <p:nvSpPr>
          <p:cNvPr id="4" name="pole tekstowe 3"/>
          <p:cNvSpPr txBox="1"/>
          <p:nvPr/>
        </p:nvSpPr>
        <p:spPr>
          <a:xfrm>
            <a:off x="775231" y="1954174"/>
            <a:ext cx="7488832" cy="954107"/>
          </a:xfrm>
          <a:prstGeom prst="rect">
            <a:avLst/>
          </a:prstGeom>
          <a:noFill/>
        </p:spPr>
        <p:txBody>
          <a:bodyPr wrap="square" rtlCol="0">
            <a:spAutoFit/>
          </a:bodyPr>
          <a:lstStyle/>
          <a:p>
            <a:pPr algn="just"/>
            <a:r>
              <a:rPr lang="pl-PL" sz="1400" dirty="0"/>
              <a:t>W zależności od kierunku działania siły P człon suwaka (1) może znajdować się w różnych stanach ruchu względem prowadnicy (2) co zostało przedstawione na poniższym rysunku.</a:t>
            </a:r>
          </a:p>
          <a:p>
            <a:pPr algn="just"/>
            <a:endParaRPr lang="pl-PL" sz="1400" dirty="0"/>
          </a:p>
          <a:p>
            <a:pPr algn="just"/>
            <a:r>
              <a:rPr lang="pl-PL" sz="1400" dirty="0"/>
              <a:t>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2780928"/>
            <a:ext cx="4398027"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437232"/>
      </p:ext>
    </p:extLst>
  </p:cSld>
  <p:clrMapOvr>
    <a:masterClrMapping/>
  </p:clrMapOvr>
  <p:transition>
    <p:randomBa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Tarcie w parach obrotowych klasy I</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5007" y="3609020"/>
            <a:ext cx="2838450"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ole tekstowe 3"/>
          <p:cNvSpPr txBox="1"/>
          <p:nvPr/>
        </p:nvSpPr>
        <p:spPr>
          <a:xfrm>
            <a:off x="625568" y="1808820"/>
            <a:ext cx="8122895" cy="1200329"/>
          </a:xfrm>
          <a:prstGeom prst="rect">
            <a:avLst/>
          </a:prstGeom>
          <a:noFill/>
        </p:spPr>
        <p:txBody>
          <a:bodyPr wrap="square" rtlCol="0">
            <a:spAutoFit/>
          </a:bodyPr>
          <a:lstStyle/>
          <a:p>
            <a:r>
              <a:rPr lang="pl-PL" dirty="0"/>
              <a:t>W parze obrotowej z uwzględnieniem tarcia siła oddziaływania przechodzi przez punkt styku członów  a linia jej działania jest odchylona od normalnej</a:t>
            </a:r>
            <a:br>
              <a:rPr lang="pl-PL" dirty="0"/>
            </a:br>
            <a:r>
              <a:rPr lang="pl-PL" dirty="0"/>
              <a:t> i skierowana zgodnie z kierunkiem momentu tarcia odpowiadającemu danemu członowi.</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9343" y="3176972"/>
            <a:ext cx="3787022" cy="3428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ole tekstowe 2"/>
          <p:cNvSpPr txBox="1"/>
          <p:nvPr/>
        </p:nvSpPr>
        <p:spPr>
          <a:xfrm>
            <a:off x="5004048" y="3104964"/>
            <a:ext cx="1152128" cy="246221"/>
          </a:xfrm>
          <a:prstGeom prst="rect">
            <a:avLst/>
          </a:prstGeom>
          <a:noFill/>
        </p:spPr>
        <p:txBody>
          <a:bodyPr wrap="square" rtlCol="0">
            <a:spAutoFit/>
          </a:bodyPr>
          <a:lstStyle/>
          <a:p>
            <a:r>
              <a:rPr lang="pl-PL" sz="1000" dirty="0">
                <a:latin typeface="+mj-lt"/>
              </a:rPr>
              <a:t>Jeżeli:</a:t>
            </a:r>
          </a:p>
        </p:txBody>
      </p:sp>
    </p:spTree>
    <p:extLst>
      <p:ext uri="{BB962C8B-B14F-4D97-AF65-F5344CB8AC3E}">
        <p14:creationId xmlns:p14="http://schemas.microsoft.com/office/powerpoint/2010/main" val="2665897441"/>
      </p:ext>
    </p:extLst>
  </p:cSld>
  <p:clrMapOvr>
    <a:masterClrMapping/>
  </p:clrMapOvr>
  <p:transition>
    <p:randomBa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Tarcie w parach obrotowych klasy I</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5007" y="3609020"/>
            <a:ext cx="2838450"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ole tekstowe 3"/>
          <p:cNvSpPr txBox="1"/>
          <p:nvPr/>
        </p:nvSpPr>
        <p:spPr>
          <a:xfrm>
            <a:off x="827584" y="2024844"/>
            <a:ext cx="7380820" cy="923330"/>
          </a:xfrm>
          <a:prstGeom prst="rect">
            <a:avLst/>
          </a:prstGeom>
          <a:noFill/>
        </p:spPr>
        <p:txBody>
          <a:bodyPr wrap="square" rtlCol="0">
            <a:spAutoFit/>
          </a:bodyPr>
          <a:lstStyle/>
          <a:p>
            <a:r>
              <a:rPr lang="pl-PL" dirty="0"/>
              <a:t>Linia wypadkowej siły oddziaływania jest zawsze styczna do promienia koła tarcia </a:t>
            </a:r>
            <a:r>
              <a:rPr lang="pl-PL" b="1" i="1" dirty="0"/>
              <a:t>h</a:t>
            </a:r>
            <a:r>
              <a:rPr lang="pl-PL" dirty="0"/>
              <a:t> i ma kierunek zgodny z kierunkiem odpowiadającym  momentowi tarcia.</a:t>
            </a: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1928" t="65580" r="14593" b="20532"/>
          <a:stretch/>
        </p:blipFill>
        <p:spPr bwMode="auto">
          <a:xfrm>
            <a:off x="5256076" y="4331748"/>
            <a:ext cx="2412268" cy="697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420517"/>
      </p:ext>
    </p:extLst>
  </p:cSld>
  <p:clrMapOvr>
    <a:masterClrMapping/>
  </p:clrMapOvr>
  <p:transition>
    <p:randomBa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Zadanie</a:t>
            </a:r>
          </a:p>
        </p:txBody>
      </p:sp>
      <p:sp>
        <p:nvSpPr>
          <p:cNvPr id="4" name="pole tekstowe 3"/>
          <p:cNvSpPr txBox="1"/>
          <p:nvPr/>
        </p:nvSpPr>
        <p:spPr>
          <a:xfrm>
            <a:off x="611188" y="1814044"/>
            <a:ext cx="7380820" cy="1815882"/>
          </a:xfrm>
          <a:prstGeom prst="rect">
            <a:avLst/>
          </a:prstGeom>
          <a:noFill/>
        </p:spPr>
        <p:txBody>
          <a:bodyPr wrap="square" rtlCol="0">
            <a:spAutoFit/>
          </a:bodyPr>
          <a:lstStyle/>
          <a:p>
            <a:r>
              <a:rPr lang="pl-PL" sz="1400" dirty="0"/>
              <a:t>Zadanie 1</a:t>
            </a:r>
          </a:p>
          <a:p>
            <a:endParaRPr lang="pl-PL" sz="1400" dirty="0"/>
          </a:p>
          <a:p>
            <a:pPr algn="just"/>
            <a:r>
              <a:rPr lang="pl-PL" sz="1400" dirty="0"/>
              <a:t>Wyznaczyć siłę równoważącą </a:t>
            </a:r>
            <a:r>
              <a:rPr lang="pl-PL" sz="1400" i="1" dirty="0"/>
              <a:t>S</a:t>
            </a:r>
            <a:r>
              <a:rPr lang="pl-PL" sz="1400" dirty="0"/>
              <a:t> oraz siły oddziaływania w parach kinematycznych poniższego mechanizmu uwzględniając tarcie. Dane: współczynnik tarcia wszystkich powierzchni trących </a:t>
            </a:r>
            <a:r>
              <a:rPr lang="pl-PL" sz="1400" i="1" dirty="0"/>
              <a:t>µ</a:t>
            </a:r>
            <a:r>
              <a:rPr lang="pl-PL" sz="1400" dirty="0"/>
              <a:t>, średnica czopa pary obrotowej </a:t>
            </a:r>
            <a:r>
              <a:rPr lang="pl-PL" sz="1400" i="1" dirty="0"/>
              <a:t>r</a:t>
            </a:r>
            <a:r>
              <a:rPr lang="pl-PL" sz="1400" dirty="0"/>
              <a:t>, siła czynna </a:t>
            </a:r>
            <a:r>
              <a:rPr lang="pl-PL" sz="1400" i="1" dirty="0" err="1"/>
              <a:t>Pc</a:t>
            </a:r>
            <a:r>
              <a:rPr lang="pl-PL" sz="1400" dirty="0"/>
              <a:t>. Czop pary obrotowej potraktować jako dotarty. Wymiary geometryczne mechanizmu przyjąć dowolnie z zachowaniem proporcji schematu. </a:t>
            </a:r>
          </a:p>
          <a:p>
            <a:endParaRPr lang="pl-PL" sz="1400" dirty="0"/>
          </a:p>
        </p:txBody>
      </p:sp>
      <p:cxnSp>
        <p:nvCxnSpPr>
          <p:cNvPr id="6" name="Łącznik prostoliniowy 5"/>
          <p:cNvCxnSpPr/>
          <p:nvPr/>
        </p:nvCxnSpPr>
        <p:spPr>
          <a:xfrm>
            <a:off x="1755260" y="5662751"/>
            <a:ext cx="158417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Łuk 6"/>
          <p:cNvSpPr/>
          <p:nvPr/>
        </p:nvSpPr>
        <p:spPr>
          <a:xfrm rot="16200000">
            <a:off x="3396560" y="4969674"/>
            <a:ext cx="1260140" cy="1386154"/>
          </a:xfrm>
          <a:prstGeom prst="arc">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8" name="Elipsa 7"/>
          <p:cNvSpPr/>
          <p:nvPr/>
        </p:nvSpPr>
        <p:spPr>
          <a:xfrm>
            <a:off x="2501476" y="5662751"/>
            <a:ext cx="62140" cy="72008"/>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Trójkąt równoramienny 8"/>
          <p:cNvSpPr/>
          <p:nvPr/>
        </p:nvSpPr>
        <p:spPr>
          <a:xfrm>
            <a:off x="2388530" y="5734759"/>
            <a:ext cx="288032"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10" name="Łącznik prostoliniowy 9"/>
          <p:cNvCxnSpPr/>
          <p:nvPr/>
        </p:nvCxnSpPr>
        <p:spPr>
          <a:xfrm>
            <a:off x="2223312" y="5950783"/>
            <a:ext cx="6480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Łącznik prostoliniowy 10"/>
          <p:cNvCxnSpPr/>
          <p:nvPr/>
        </p:nvCxnSpPr>
        <p:spPr>
          <a:xfrm flipH="1">
            <a:off x="2763372" y="5950783"/>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Łącznik prostoliniowy 11"/>
          <p:cNvCxnSpPr/>
          <p:nvPr/>
        </p:nvCxnSpPr>
        <p:spPr>
          <a:xfrm flipH="1">
            <a:off x="2668830" y="5950783"/>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Łącznik prostoliniowy 12"/>
          <p:cNvCxnSpPr/>
          <p:nvPr/>
        </p:nvCxnSpPr>
        <p:spPr>
          <a:xfrm flipH="1">
            <a:off x="2569882" y="5950783"/>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Łącznik prostoliniowy 13"/>
          <p:cNvCxnSpPr/>
          <p:nvPr/>
        </p:nvCxnSpPr>
        <p:spPr>
          <a:xfrm flipH="1">
            <a:off x="2475340" y="5950783"/>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Łącznik prostoliniowy 14"/>
          <p:cNvCxnSpPr/>
          <p:nvPr/>
        </p:nvCxnSpPr>
        <p:spPr>
          <a:xfrm flipH="1">
            <a:off x="2408851" y="5950783"/>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Łącznik prostoliniowy 15"/>
          <p:cNvCxnSpPr/>
          <p:nvPr/>
        </p:nvCxnSpPr>
        <p:spPr>
          <a:xfrm flipH="1">
            <a:off x="2314309" y="5950783"/>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Łącznik prostoliniowy 16"/>
          <p:cNvCxnSpPr/>
          <p:nvPr/>
        </p:nvCxnSpPr>
        <p:spPr>
          <a:xfrm flipH="1">
            <a:off x="2215361" y="5950783"/>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Łącznik prostoliniowy 17"/>
          <p:cNvCxnSpPr/>
          <p:nvPr/>
        </p:nvCxnSpPr>
        <p:spPr>
          <a:xfrm flipH="1">
            <a:off x="2120819" y="5950783"/>
            <a:ext cx="108012" cy="108012"/>
          </a:xfrm>
          <a:prstGeom prst="line">
            <a:avLst/>
          </a:prstGeom>
        </p:spPr>
        <p:style>
          <a:lnRef idx="1">
            <a:schemeClr val="accent1"/>
          </a:lnRef>
          <a:fillRef idx="0">
            <a:schemeClr val="accent1"/>
          </a:fillRef>
          <a:effectRef idx="0">
            <a:schemeClr val="accent1"/>
          </a:effectRef>
          <a:fontRef idx="minor">
            <a:schemeClr val="tx1"/>
          </a:fontRef>
        </p:style>
      </p:cxnSp>
      <p:sp>
        <p:nvSpPr>
          <p:cNvPr id="19" name="Prostokąt 18"/>
          <p:cNvSpPr/>
          <p:nvPr/>
        </p:nvSpPr>
        <p:spPr>
          <a:xfrm>
            <a:off x="3627468" y="4042571"/>
            <a:ext cx="108012" cy="9001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Trójkąt równoramienny 19"/>
          <p:cNvSpPr/>
          <p:nvPr/>
        </p:nvSpPr>
        <p:spPr>
          <a:xfrm flipV="1">
            <a:off x="3628006" y="4942671"/>
            <a:ext cx="107474" cy="162196"/>
          </a:xfrm>
          <a:prstGeom prst="triangl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Prostokąt 20"/>
          <p:cNvSpPr/>
          <p:nvPr/>
        </p:nvSpPr>
        <p:spPr>
          <a:xfrm>
            <a:off x="3339436" y="4042571"/>
            <a:ext cx="180020" cy="469555"/>
          </a:xfrm>
          <a:prstGeom prst="rect">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Trójkąt równoramienny 21"/>
          <p:cNvSpPr/>
          <p:nvPr/>
        </p:nvSpPr>
        <p:spPr>
          <a:xfrm rot="5400000">
            <a:off x="3510455" y="4051572"/>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Trójkąt równoramienny 22"/>
          <p:cNvSpPr/>
          <p:nvPr/>
        </p:nvSpPr>
        <p:spPr>
          <a:xfrm rot="5400000">
            <a:off x="3510455" y="4395113"/>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Prostokąt 23"/>
          <p:cNvSpPr/>
          <p:nvPr/>
        </p:nvSpPr>
        <p:spPr>
          <a:xfrm flipH="1">
            <a:off x="3843493" y="4043484"/>
            <a:ext cx="180020" cy="469555"/>
          </a:xfrm>
          <a:prstGeom prst="rect">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Trójkąt równoramienny 24"/>
          <p:cNvSpPr/>
          <p:nvPr/>
        </p:nvSpPr>
        <p:spPr>
          <a:xfrm rot="16200000" flipH="1">
            <a:off x="3726480" y="4052485"/>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6" name="Trójkąt równoramienny 25"/>
          <p:cNvSpPr/>
          <p:nvPr/>
        </p:nvSpPr>
        <p:spPr>
          <a:xfrm rot="16200000" flipH="1">
            <a:off x="3726480" y="4396026"/>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27" name="Łącznik prostoliniowy 26"/>
          <p:cNvCxnSpPr>
            <a:stCxn id="23" idx="0"/>
            <a:endCxn id="23" idx="4"/>
          </p:cNvCxnSpPr>
          <p:nvPr/>
        </p:nvCxnSpPr>
        <p:spPr>
          <a:xfrm flipH="1">
            <a:off x="3519456" y="4457070"/>
            <a:ext cx="108012" cy="55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Łącznik prostoliniowy 27"/>
          <p:cNvCxnSpPr/>
          <p:nvPr/>
        </p:nvCxnSpPr>
        <p:spPr>
          <a:xfrm flipH="1" flipV="1">
            <a:off x="3333553" y="4512126"/>
            <a:ext cx="188499" cy="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Łącznik prostoliniowy 28"/>
          <p:cNvCxnSpPr/>
          <p:nvPr/>
        </p:nvCxnSpPr>
        <p:spPr>
          <a:xfrm flipH="1" flipV="1">
            <a:off x="3333553" y="4042571"/>
            <a:ext cx="1" cy="461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Łącznik prostoliniowy 29"/>
          <p:cNvCxnSpPr>
            <a:stCxn id="22" idx="2"/>
          </p:cNvCxnSpPr>
          <p:nvPr/>
        </p:nvCxnSpPr>
        <p:spPr>
          <a:xfrm flipH="1">
            <a:off x="3333555" y="4042571"/>
            <a:ext cx="185901" cy="913"/>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Łącznik prostoliniowy 30"/>
          <p:cNvCxnSpPr>
            <a:stCxn id="22" idx="2"/>
            <a:endCxn id="22" idx="0"/>
          </p:cNvCxnSpPr>
          <p:nvPr/>
        </p:nvCxnSpPr>
        <p:spPr>
          <a:xfrm>
            <a:off x="3519456" y="4042571"/>
            <a:ext cx="108012" cy="7095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Łącznik prostoliniowy 31"/>
          <p:cNvCxnSpPr>
            <a:stCxn id="23" idx="2"/>
            <a:endCxn id="22" idx="4"/>
          </p:cNvCxnSpPr>
          <p:nvPr/>
        </p:nvCxnSpPr>
        <p:spPr>
          <a:xfrm flipV="1">
            <a:off x="3519456" y="4168585"/>
            <a:ext cx="0" cy="217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Łącznik prostoliniowy 32"/>
          <p:cNvCxnSpPr/>
          <p:nvPr/>
        </p:nvCxnSpPr>
        <p:spPr>
          <a:xfrm flipV="1">
            <a:off x="3843493" y="4169941"/>
            <a:ext cx="0" cy="217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Łącznik prostoliniowy 33"/>
          <p:cNvCxnSpPr/>
          <p:nvPr/>
        </p:nvCxnSpPr>
        <p:spPr>
          <a:xfrm flipH="1" flipV="1">
            <a:off x="4018239" y="4035653"/>
            <a:ext cx="1" cy="461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Łącznik prostoliniowy 34"/>
          <p:cNvCxnSpPr/>
          <p:nvPr/>
        </p:nvCxnSpPr>
        <p:spPr>
          <a:xfrm flipH="1" flipV="1">
            <a:off x="3836524" y="4513039"/>
            <a:ext cx="188499" cy="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Łącznik prostoliniowy 35"/>
          <p:cNvCxnSpPr/>
          <p:nvPr/>
        </p:nvCxnSpPr>
        <p:spPr>
          <a:xfrm flipH="1">
            <a:off x="3836526" y="4043484"/>
            <a:ext cx="185901" cy="913"/>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Łącznik prostoliniowy 36"/>
          <p:cNvCxnSpPr/>
          <p:nvPr/>
        </p:nvCxnSpPr>
        <p:spPr>
          <a:xfrm flipH="1">
            <a:off x="3735480" y="4042571"/>
            <a:ext cx="108012" cy="55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Łącznik prostoliniowy 37"/>
          <p:cNvCxnSpPr/>
          <p:nvPr/>
        </p:nvCxnSpPr>
        <p:spPr>
          <a:xfrm>
            <a:off x="3739020" y="4457070"/>
            <a:ext cx="108012" cy="70958"/>
          </a:xfrm>
          <a:prstGeom prst="line">
            <a:avLst/>
          </a:prstGeom>
        </p:spPr>
        <p:style>
          <a:lnRef idx="1">
            <a:schemeClr val="accent1"/>
          </a:lnRef>
          <a:fillRef idx="0">
            <a:schemeClr val="accent1"/>
          </a:fillRef>
          <a:effectRef idx="0">
            <a:schemeClr val="accent1"/>
          </a:effectRef>
          <a:fontRef idx="minor">
            <a:schemeClr val="tx1"/>
          </a:fontRef>
        </p:style>
      </p:cxnSp>
      <p:sp>
        <p:nvSpPr>
          <p:cNvPr id="39" name="pole tekstowe 38"/>
          <p:cNvSpPr txBox="1"/>
          <p:nvPr/>
        </p:nvSpPr>
        <p:spPr>
          <a:xfrm>
            <a:off x="2355338" y="6058795"/>
            <a:ext cx="215037" cy="246221"/>
          </a:xfrm>
          <a:prstGeom prst="rect">
            <a:avLst/>
          </a:prstGeom>
          <a:noFill/>
        </p:spPr>
        <p:txBody>
          <a:bodyPr wrap="square" rtlCol="0">
            <a:spAutoFit/>
          </a:bodyPr>
          <a:lstStyle/>
          <a:p>
            <a:r>
              <a:rPr lang="pl-PL" sz="1000" dirty="0"/>
              <a:t>1</a:t>
            </a:r>
          </a:p>
        </p:txBody>
      </p:sp>
      <p:sp>
        <p:nvSpPr>
          <p:cNvPr id="40" name="pole tekstowe 39"/>
          <p:cNvSpPr txBox="1"/>
          <p:nvPr/>
        </p:nvSpPr>
        <p:spPr>
          <a:xfrm>
            <a:off x="4042239" y="4124392"/>
            <a:ext cx="215037" cy="246221"/>
          </a:xfrm>
          <a:prstGeom prst="rect">
            <a:avLst/>
          </a:prstGeom>
          <a:noFill/>
        </p:spPr>
        <p:txBody>
          <a:bodyPr wrap="square" rtlCol="0">
            <a:spAutoFit/>
          </a:bodyPr>
          <a:lstStyle/>
          <a:p>
            <a:r>
              <a:rPr lang="pl-PL" sz="1000" dirty="0"/>
              <a:t>1</a:t>
            </a:r>
          </a:p>
        </p:txBody>
      </p:sp>
      <p:sp>
        <p:nvSpPr>
          <p:cNvPr id="41" name="pole tekstowe 40"/>
          <p:cNvSpPr txBox="1"/>
          <p:nvPr/>
        </p:nvSpPr>
        <p:spPr>
          <a:xfrm>
            <a:off x="2776842" y="5416529"/>
            <a:ext cx="215037" cy="246221"/>
          </a:xfrm>
          <a:prstGeom prst="rect">
            <a:avLst/>
          </a:prstGeom>
          <a:noFill/>
        </p:spPr>
        <p:txBody>
          <a:bodyPr wrap="square" rtlCol="0">
            <a:spAutoFit/>
          </a:bodyPr>
          <a:lstStyle/>
          <a:p>
            <a:r>
              <a:rPr lang="pl-PL" sz="1000" dirty="0"/>
              <a:t>2</a:t>
            </a:r>
          </a:p>
        </p:txBody>
      </p:sp>
      <p:sp>
        <p:nvSpPr>
          <p:cNvPr id="42" name="pole tekstowe 41"/>
          <p:cNvSpPr txBox="1"/>
          <p:nvPr/>
        </p:nvSpPr>
        <p:spPr>
          <a:xfrm>
            <a:off x="3795020" y="4618635"/>
            <a:ext cx="215037" cy="246221"/>
          </a:xfrm>
          <a:prstGeom prst="rect">
            <a:avLst/>
          </a:prstGeom>
          <a:noFill/>
        </p:spPr>
        <p:txBody>
          <a:bodyPr wrap="square" rtlCol="0">
            <a:spAutoFit/>
          </a:bodyPr>
          <a:lstStyle/>
          <a:p>
            <a:r>
              <a:rPr lang="pl-PL" sz="1000" dirty="0"/>
              <a:t>3</a:t>
            </a:r>
          </a:p>
        </p:txBody>
      </p:sp>
      <p:sp>
        <p:nvSpPr>
          <p:cNvPr id="43" name="Strzałka w prawo 42"/>
          <p:cNvSpPr/>
          <p:nvPr/>
        </p:nvSpPr>
        <p:spPr>
          <a:xfrm rot="5400000">
            <a:off x="3429715" y="3744518"/>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4" name="pole tekstowe 43"/>
          <p:cNvSpPr txBox="1"/>
          <p:nvPr/>
        </p:nvSpPr>
        <p:spPr>
          <a:xfrm>
            <a:off x="1611244" y="5177961"/>
            <a:ext cx="431555" cy="246221"/>
          </a:xfrm>
          <a:prstGeom prst="rect">
            <a:avLst/>
          </a:prstGeom>
          <a:noFill/>
        </p:spPr>
        <p:txBody>
          <a:bodyPr wrap="square" rtlCol="0">
            <a:spAutoFit/>
          </a:bodyPr>
          <a:lstStyle/>
          <a:p>
            <a:r>
              <a:rPr lang="pl-PL" sz="1000" dirty="0"/>
              <a:t>P</a:t>
            </a:r>
            <a:r>
              <a:rPr lang="pl-PL" sz="1000" baseline="-25000" dirty="0"/>
              <a:t>C</a:t>
            </a:r>
          </a:p>
        </p:txBody>
      </p:sp>
      <p:sp>
        <p:nvSpPr>
          <p:cNvPr id="45" name="pole tekstowe 44"/>
          <p:cNvSpPr txBox="1"/>
          <p:nvPr/>
        </p:nvSpPr>
        <p:spPr>
          <a:xfrm>
            <a:off x="3789486" y="3534301"/>
            <a:ext cx="431555" cy="246221"/>
          </a:xfrm>
          <a:prstGeom prst="rect">
            <a:avLst/>
          </a:prstGeom>
          <a:noFill/>
        </p:spPr>
        <p:txBody>
          <a:bodyPr wrap="square" rtlCol="0">
            <a:spAutoFit/>
          </a:bodyPr>
          <a:lstStyle/>
          <a:p>
            <a:r>
              <a:rPr lang="pl-PL" sz="1000" dirty="0"/>
              <a:t>S=?</a:t>
            </a:r>
          </a:p>
        </p:txBody>
      </p:sp>
      <p:sp>
        <p:nvSpPr>
          <p:cNvPr id="46" name="Strzałka w prawo 45"/>
          <p:cNvSpPr/>
          <p:nvPr/>
        </p:nvSpPr>
        <p:spPr>
          <a:xfrm rot="6645079">
            <a:off x="1626198" y="5380525"/>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560415158"/>
      </p:ext>
    </p:extLst>
  </p:cSld>
  <p:clrMapOvr>
    <a:masterClrMapping/>
  </p:clrMapOvr>
  <p:transition>
    <p:randomBa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Zadanie</a:t>
            </a:r>
          </a:p>
        </p:txBody>
      </p:sp>
      <p:sp>
        <p:nvSpPr>
          <p:cNvPr id="4" name="pole tekstowe 3"/>
          <p:cNvSpPr txBox="1"/>
          <p:nvPr/>
        </p:nvSpPr>
        <p:spPr>
          <a:xfrm>
            <a:off x="618084" y="1808820"/>
            <a:ext cx="7380820" cy="1600438"/>
          </a:xfrm>
          <a:prstGeom prst="rect">
            <a:avLst/>
          </a:prstGeom>
          <a:noFill/>
        </p:spPr>
        <p:txBody>
          <a:bodyPr wrap="square" rtlCol="0">
            <a:spAutoFit/>
          </a:bodyPr>
          <a:lstStyle/>
          <a:p>
            <a:r>
              <a:rPr lang="pl-PL" sz="1400" dirty="0"/>
              <a:t>Układy tego typu rozwiązuje się w pierwszym etapie bez uwzględnienia tarcia co znacznie ułatwia określenie zwrotów poszczególnych sił w parach kinematycznych.</a:t>
            </a:r>
          </a:p>
          <a:p>
            <a:endParaRPr lang="pl-PL" sz="1400" dirty="0"/>
          </a:p>
          <a:p>
            <a:r>
              <a:rPr lang="pl-PL" sz="1400" dirty="0"/>
              <a:t>Zadanie to bez uwzględnienia sił tarcia zostało rozwiązanie w ramach </a:t>
            </a:r>
            <a:br>
              <a:rPr lang="pl-PL" sz="1400" dirty="0"/>
            </a:br>
            <a:r>
              <a:rPr lang="pl-PL" sz="1400" dirty="0"/>
              <a:t>wykładu nr 8. </a:t>
            </a:r>
          </a:p>
          <a:p>
            <a:endParaRPr lang="pl-PL" sz="1400" dirty="0"/>
          </a:p>
          <a:p>
            <a:r>
              <a:rPr lang="pl-PL" sz="1400" dirty="0"/>
              <a:t>W wyniku obliczeń otrzymano plan sił członu 2 oraz 3.</a:t>
            </a:r>
          </a:p>
        </p:txBody>
      </p:sp>
      <p:sp>
        <p:nvSpPr>
          <p:cNvPr id="5" name="pole tekstowe 4"/>
          <p:cNvSpPr txBox="1"/>
          <p:nvPr/>
        </p:nvSpPr>
        <p:spPr>
          <a:xfrm>
            <a:off x="2849271" y="5367505"/>
            <a:ext cx="1694731" cy="646331"/>
          </a:xfrm>
          <a:prstGeom prst="rect">
            <a:avLst/>
          </a:prstGeom>
          <a:noFill/>
        </p:spPr>
        <p:txBody>
          <a:bodyPr wrap="square" rtlCol="0">
            <a:spAutoFit/>
          </a:bodyPr>
          <a:lstStyle/>
          <a:p>
            <a:r>
              <a:rPr lang="pl-PL" sz="1200" dirty="0"/>
              <a:t>Wielobok sił członu 2 bez uwzględnienia tarcia</a:t>
            </a:r>
          </a:p>
        </p:txBody>
      </p:sp>
      <p:sp>
        <p:nvSpPr>
          <p:cNvPr id="6" name="Strzałka w prawo 5"/>
          <p:cNvSpPr/>
          <p:nvPr/>
        </p:nvSpPr>
        <p:spPr>
          <a:xfrm rot="6645079">
            <a:off x="2197184" y="6083901"/>
            <a:ext cx="504056" cy="72008"/>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p:cNvSpPr txBox="1"/>
          <p:nvPr/>
        </p:nvSpPr>
        <p:spPr>
          <a:xfrm>
            <a:off x="2467919" y="6034356"/>
            <a:ext cx="431555" cy="246221"/>
          </a:xfrm>
          <a:prstGeom prst="rect">
            <a:avLst/>
          </a:prstGeom>
          <a:noFill/>
        </p:spPr>
        <p:txBody>
          <a:bodyPr wrap="square" rtlCol="0">
            <a:spAutoFit/>
          </a:bodyPr>
          <a:lstStyle/>
          <a:p>
            <a:r>
              <a:rPr lang="pl-PL" sz="1000" dirty="0"/>
              <a:t>P</a:t>
            </a:r>
            <a:r>
              <a:rPr lang="pl-PL" sz="1000" baseline="-25000" dirty="0"/>
              <a:t>C</a:t>
            </a:r>
          </a:p>
        </p:txBody>
      </p:sp>
      <p:cxnSp>
        <p:nvCxnSpPr>
          <p:cNvPr id="8" name="Łącznik prostoliniowy 7"/>
          <p:cNvCxnSpPr/>
          <p:nvPr/>
        </p:nvCxnSpPr>
        <p:spPr>
          <a:xfrm flipH="1" flipV="1">
            <a:off x="2339949" y="5409220"/>
            <a:ext cx="15535" cy="12961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Łącznik prostoliniowy 8"/>
          <p:cNvCxnSpPr/>
          <p:nvPr/>
        </p:nvCxnSpPr>
        <p:spPr>
          <a:xfrm flipH="1" flipV="1">
            <a:off x="2215891" y="5553236"/>
            <a:ext cx="671009" cy="713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trzałka w prawo 9"/>
          <p:cNvSpPr/>
          <p:nvPr/>
        </p:nvSpPr>
        <p:spPr>
          <a:xfrm rot="16200000">
            <a:off x="1991290" y="5985539"/>
            <a:ext cx="652482" cy="75910"/>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Strzałka w prawo 10"/>
          <p:cNvSpPr/>
          <p:nvPr/>
        </p:nvSpPr>
        <p:spPr>
          <a:xfrm rot="13799591" flipH="1">
            <a:off x="2310551" y="5744982"/>
            <a:ext cx="254945" cy="77878"/>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ole tekstowe 11"/>
          <p:cNvSpPr txBox="1"/>
          <p:nvPr/>
        </p:nvSpPr>
        <p:spPr>
          <a:xfrm>
            <a:off x="1964356" y="5866750"/>
            <a:ext cx="431555" cy="246221"/>
          </a:xfrm>
          <a:prstGeom prst="rect">
            <a:avLst/>
          </a:prstGeom>
          <a:noFill/>
        </p:spPr>
        <p:txBody>
          <a:bodyPr wrap="square" rtlCol="0">
            <a:spAutoFit/>
          </a:bodyPr>
          <a:lstStyle/>
          <a:p>
            <a:r>
              <a:rPr lang="pl-PL" sz="1000" dirty="0"/>
              <a:t>P</a:t>
            </a:r>
            <a:r>
              <a:rPr lang="pl-PL" sz="1000" baseline="-25000" dirty="0"/>
              <a:t>12</a:t>
            </a:r>
          </a:p>
        </p:txBody>
      </p:sp>
      <p:sp>
        <p:nvSpPr>
          <p:cNvPr id="13" name="pole tekstowe 12"/>
          <p:cNvSpPr txBox="1"/>
          <p:nvPr/>
        </p:nvSpPr>
        <p:spPr>
          <a:xfrm>
            <a:off x="2431915" y="5595047"/>
            <a:ext cx="431555" cy="246221"/>
          </a:xfrm>
          <a:prstGeom prst="rect">
            <a:avLst/>
          </a:prstGeom>
          <a:noFill/>
        </p:spPr>
        <p:txBody>
          <a:bodyPr wrap="square" rtlCol="0">
            <a:spAutoFit/>
          </a:bodyPr>
          <a:lstStyle/>
          <a:p>
            <a:r>
              <a:rPr lang="pl-PL" sz="1000" dirty="0"/>
              <a:t>P</a:t>
            </a:r>
            <a:r>
              <a:rPr lang="pl-PL" sz="1000" baseline="-25000" dirty="0"/>
              <a:t>32</a:t>
            </a:r>
          </a:p>
        </p:txBody>
      </p:sp>
      <p:sp>
        <p:nvSpPr>
          <p:cNvPr id="14" name="pole tekstowe 13"/>
          <p:cNvSpPr txBox="1"/>
          <p:nvPr/>
        </p:nvSpPr>
        <p:spPr>
          <a:xfrm>
            <a:off x="6942113" y="5980998"/>
            <a:ext cx="394344" cy="246221"/>
          </a:xfrm>
          <a:prstGeom prst="rect">
            <a:avLst/>
          </a:prstGeom>
          <a:noFill/>
        </p:spPr>
        <p:txBody>
          <a:bodyPr wrap="square" rtlCol="0">
            <a:spAutoFit/>
          </a:bodyPr>
          <a:lstStyle/>
          <a:p>
            <a:r>
              <a:rPr lang="pl-PL" sz="1000" dirty="0"/>
              <a:t>P</a:t>
            </a:r>
            <a:r>
              <a:rPr lang="pl-PL" sz="1000" baseline="-25000" dirty="0"/>
              <a:t>23</a:t>
            </a:r>
          </a:p>
        </p:txBody>
      </p:sp>
      <p:sp>
        <p:nvSpPr>
          <p:cNvPr id="15" name="Strzałka w prawo 14"/>
          <p:cNvSpPr/>
          <p:nvPr/>
        </p:nvSpPr>
        <p:spPr>
          <a:xfrm rot="2903539" flipH="1">
            <a:off x="6790534" y="6079941"/>
            <a:ext cx="254945" cy="77878"/>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16" name="Łącznik prostoliniowy 15"/>
          <p:cNvCxnSpPr/>
          <p:nvPr/>
        </p:nvCxnSpPr>
        <p:spPr>
          <a:xfrm flipH="1">
            <a:off x="6084168" y="5676250"/>
            <a:ext cx="1355486" cy="702380"/>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7" name="Strzałka w prawo 16"/>
          <p:cNvSpPr/>
          <p:nvPr/>
        </p:nvSpPr>
        <p:spPr>
          <a:xfrm rot="10800000" flipH="1">
            <a:off x="6372200" y="6199526"/>
            <a:ext cx="659566" cy="45720"/>
          </a:xfrm>
          <a:prstGeom prst="rightArrow">
            <a:avLst/>
          </a:prstGeom>
          <a:solidFill>
            <a:srgbClr val="00B05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 name="pole tekstowe 17"/>
          <p:cNvSpPr txBox="1"/>
          <p:nvPr/>
        </p:nvSpPr>
        <p:spPr>
          <a:xfrm>
            <a:off x="6481745" y="6202296"/>
            <a:ext cx="424693" cy="246221"/>
          </a:xfrm>
          <a:prstGeom prst="rect">
            <a:avLst/>
          </a:prstGeom>
          <a:noFill/>
        </p:spPr>
        <p:txBody>
          <a:bodyPr wrap="square" rtlCol="0">
            <a:spAutoFit/>
          </a:bodyPr>
          <a:lstStyle/>
          <a:p>
            <a:r>
              <a:rPr lang="pl-PL" sz="1000" dirty="0"/>
              <a:t>P</a:t>
            </a:r>
            <a:r>
              <a:rPr lang="pl-PL" sz="1000" baseline="-25000" dirty="0"/>
              <a:t>13A</a:t>
            </a:r>
          </a:p>
        </p:txBody>
      </p:sp>
      <p:sp>
        <p:nvSpPr>
          <p:cNvPr id="19" name="Strzałka w prawo 18"/>
          <p:cNvSpPr/>
          <p:nvPr/>
        </p:nvSpPr>
        <p:spPr>
          <a:xfrm flipH="1">
            <a:off x="6372199" y="5997711"/>
            <a:ext cx="459060" cy="45720"/>
          </a:xfrm>
          <a:prstGeom prst="rightArrow">
            <a:avLst/>
          </a:prstGeom>
          <a:solidFill>
            <a:srgbClr val="00B05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Strzałka w prawo 19"/>
          <p:cNvSpPr/>
          <p:nvPr/>
        </p:nvSpPr>
        <p:spPr>
          <a:xfrm rot="5400000">
            <a:off x="6247777" y="6098933"/>
            <a:ext cx="20119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pole tekstowe 20"/>
          <p:cNvSpPr txBox="1"/>
          <p:nvPr/>
        </p:nvSpPr>
        <p:spPr>
          <a:xfrm>
            <a:off x="6405381" y="5781219"/>
            <a:ext cx="424693" cy="246221"/>
          </a:xfrm>
          <a:prstGeom prst="rect">
            <a:avLst/>
          </a:prstGeom>
          <a:noFill/>
        </p:spPr>
        <p:txBody>
          <a:bodyPr wrap="square" rtlCol="0">
            <a:spAutoFit/>
          </a:bodyPr>
          <a:lstStyle/>
          <a:p>
            <a:r>
              <a:rPr lang="pl-PL" sz="1000" dirty="0"/>
              <a:t>P</a:t>
            </a:r>
            <a:r>
              <a:rPr lang="pl-PL" sz="1000" baseline="-25000" dirty="0"/>
              <a:t>13B</a:t>
            </a:r>
          </a:p>
        </p:txBody>
      </p:sp>
      <p:sp>
        <p:nvSpPr>
          <p:cNvPr id="22" name="pole tekstowe 21"/>
          <p:cNvSpPr txBox="1"/>
          <p:nvPr/>
        </p:nvSpPr>
        <p:spPr>
          <a:xfrm>
            <a:off x="6091780" y="5995769"/>
            <a:ext cx="281953" cy="246221"/>
          </a:xfrm>
          <a:prstGeom prst="rect">
            <a:avLst/>
          </a:prstGeom>
          <a:noFill/>
        </p:spPr>
        <p:txBody>
          <a:bodyPr wrap="square" rtlCol="0">
            <a:spAutoFit/>
          </a:bodyPr>
          <a:lstStyle/>
          <a:p>
            <a:r>
              <a:rPr lang="pl-PL" sz="1000" dirty="0"/>
              <a:t>S</a:t>
            </a:r>
            <a:endParaRPr lang="pl-PL" sz="1000" baseline="-25000" dirty="0"/>
          </a:p>
        </p:txBody>
      </p:sp>
      <p:sp>
        <p:nvSpPr>
          <p:cNvPr id="23" name="pole tekstowe 22"/>
          <p:cNvSpPr txBox="1"/>
          <p:nvPr/>
        </p:nvSpPr>
        <p:spPr>
          <a:xfrm>
            <a:off x="7439654" y="5321488"/>
            <a:ext cx="1694731" cy="646331"/>
          </a:xfrm>
          <a:prstGeom prst="rect">
            <a:avLst/>
          </a:prstGeom>
          <a:noFill/>
        </p:spPr>
        <p:txBody>
          <a:bodyPr wrap="square" rtlCol="0">
            <a:spAutoFit/>
          </a:bodyPr>
          <a:lstStyle/>
          <a:p>
            <a:r>
              <a:rPr lang="pl-PL" sz="1200" dirty="0"/>
              <a:t>Wielobok sił członu 3 bez uwzględnienia tarcia</a:t>
            </a:r>
          </a:p>
        </p:txBody>
      </p:sp>
      <p:cxnSp>
        <p:nvCxnSpPr>
          <p:cNvPr id="63" name="Łącznik prostoliniowy 62"/>
          <p:cNvCxnSpPr/>
          <p:nvPr/>
        </p:nvCxnSpPr>
        <p:spPr>
          <a:xfrm>
            <a:off x="4867915" y="4713320"/>
            <a:ext cx="158417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Łuk 63"/>
          <p:cNvSpPr/>
          <p:nvPr/>
        </p:nvSpPr>
        <p:spPr>
          <a:xfrm rot="16200000">
            <a:off x="6509215" y="4020243"/>
            <a:ext cx="1260140" cy="1386154"/>
          </a:xfrm>
          <a:prstGeom prst="arc">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65" name="Elipsa 64"/>
          <p:cNvSpPr/>
          <p:nvPr/>
        </p:nvSpPr>
        <p:spPr>
          <a:xfrm>
            <a:off x="5614131" y="4713320"/>
            <a:ext cx="62140" cy="72008"/>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6" name="Trójkąt równoramienny 65"/>
          <p:cNvSpPr/>
          <p:nvPr/>
        </p:nvSpPr>
        <p:spPr>
          <a:xfrm>
            <a:off x="5501185" y="4785328"/>
            <a:ext cx="288032"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67" name="Łącznik prostoliniowy 66"/>
          <p:cNvCxnSpPr/>
          <p:nvPr/>
        </p:nvCxnSpPr>
        <p:spPr>
          <a:xfrm>
            <a:off x="5335967" y="5001352"/>
            <a:ext cx="6480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Łącznik prostoliniowy 67"/>
          <p:cNvCxnSpPr/>
          <p:nvPr/>
        </p:nvCxnSpPr>
        <p:spPr>
          <a:xfrm flipH="1">
            <a:off x="5876027" y="5001352"/>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Łącznik prostoliniowy 68"/>
          <p:cNvCxnSpPr/>
          <p:nvPr/>
        </p:nvCxnSpPr>
        <p:spPr>
          <a:xfrm flipH="1">
            <a:off x="5781485" y="5001352"/>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Łącznik prostoliniowy 69"/>
          <p:cNvCxnSpPr/>
          <p:nvPr/>
        </p:nvCxnSpPr>
        <p:spPr>
          <a:xfrm flipH="1">
            <a:off x="5682537" y="5001352"/>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Łącznik prostoliniowy 70"/>
          <p:cNvCxnSpPr/>
          <p:nvPr/>
        </p:nvCxnSpPr>
        <p:spPr>
          <a:xfrm flipH="1">
            <a:off x="5587995" y="5001352"/>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Łącznik prostoliniowy 71"/>
          <p:cNvCxnSpPr/>
          <p:nvPr/>
        </p:nvCxnSpPr>
        <p:spPr>
          <a:xfrm flipH="1">
            <a:off x="5521506" y="5001352"/>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Łącznik prostoliniowy 72"/>
          <p:cNvCxnSpPr/>
          <p:nvPr/>
        </p:nvCxnSpPr>
        <p:spPr>
          <a:xfrm flipH="1">
            <a:off x="5426964" y="5001352"/>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Łącznik prostoliniowy 73"/>
          <p:cNvCxnSpPr/>
          <p:nvPr/>
        </p:nvCxnSpPr>
        <p:spPr>
          <a:xfrm flipH="1">
            <a:off x="5328016" y="5001352"/>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Łącznik prostoliniowy 74"/>
          <p:cNvCxnSpPr/>
          <p:nvPr/>
        </p:nvCxnSpPr>
        <p:spPr>
          <a:xfrm flipH="1">
            <a:off x="5233474" y="5001352"/>
            <a:ext cx="108012" cy="108012"/>
          </a:xfrm>
          <a:prstGeom prst="line">
            <a:avLst/>
          </a:prstGeom>
        </p:spPr>
        <p:style>
          <a:lnRef idx="1">
            <a:schemeClr val="accent1"/>
          </a:lnRef>
          <a:fillRef idx="0">
            <a:schemeClr val="accent1"/>
          </a:fillRef>
          <a:effectRef idx="0">
            <a:schemeClr val="accent1"/>
          </a:effectRef>
          <a:fontRef idx="minor">
            <a:schemeClr val="tx1"/>
          </a:fontRef>
        </p:style>
      </p:cxnSp>
      <p:sp>
        <p:nvSpPr>
          <p:cNvPr id="76" name="Prostokąt 75"/>
          <p:cNvSpPr/>
          <p:nvPr/>
        </p:nvSpPr>
        <p:spPr>
          <a:xfrm>
            <a:off x="6740123" y="3093140"/>
            <a:ext cx="108012" cy="9001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7" name="Trójkąt równoramienny 76"/>
          <p:cNvSpPr/>
          <p:nvPr/>
        </p:nvSpPr>
        <p:spPr>
          <a:xfrm flipV="1">
            <a:off x="6740661" y="3993240"/>
            <a:ext cx="107474" cy="162196"/>
          </a:xfrm>
          <a:prstGeom prst="triangl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8" name="Prostokąt 77"/>
          <p:cNvSpPr/>
          <p:nvPr/>
        </p:nvSpPr>
        <p:spPr>
          <a:xfrm>
            <a:off x="6452091" y="3093140"/>
            <a:ext cx="180020" cy="469555"/>
          </a:xfrm>
          <a:prstGeom prst="rect">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9" name="Trójkąt równoramienny 78"/>
          <p:cNvSpPr/>
          <p:nvPr/>
        </p:nvSpPr>
        <p:spPr>
          <a:xfrm rot="5400000">
            <a:off x="6623110" y="3102141"/>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0" name="Trójkąt równoramienny 79"/>
          <p:cNvSpPr/>
          <p:nvPr/>
        </p:nvSpPr>
        <p:spPr>
          <a:xfrm rot="5400000">
            <a:off x="6623110" y="3445682"/>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1" name="Prostokąt 80"/>
          <p:cNvSpPr/>
          <p:nvPr/>
        </p:nvSpPr>
        <p:spPr>
          <a:xfrm flipH="1">
            <a:off x="6956148" y="3094053"/>
            <a:ext cx="180020" cy="469555"/>
          </a:xfrm>
          <a:prstGeom prst="rect">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2" name="Trójkąt równoramienny 81"/>
          <p:cNvSpPr/>
          <p:nvPr/>
        </p:nvSpPr>
        <p:spPr>
          <a:xfrm rot="16200000" flipH="1">
            <a:off x="6839135" y="3103054"/>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3" name="Trójkąt równoramienny 82"/>
          <p:cNvSpPr/>
          <p:nvPr/>
        </p:nvSpPr>
        <p:spPr>
          <a:xfrm rot="16200000" flipH="1">
            <a:off x="6839135" y="3446595"/>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84" name="Łącznik prostoliniowy 83"/>
          <p:cNvCxnSpPr>
            <a:stCxn id="80" idx="0"/>
            <a:endCxn id="80" idx="4"/>
          </p:cNvCxnSpPr>
          <p:nvPr/>
        </p:nvCxnSpPr>
        <p:spPr>
          <a:xfrm flipH="1">
            <a:off x="6632111" y="3507639"/>
            <a:ext cx="108012" cy="55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Łącznik prostoliniowy 84"/>
          <p:cNvCxnSpPr/>
          <p:nvPr/>
        </p:nvCxnSpPr>
        <p:spPr>
          <a:xfrm flipH="1" flipV="1">
            <a:off x="6446208" y="3562695"/>
            <a:ext cx="188499" cy="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Łącznik prostoliniowy 85"/>
          <p:cNvCxnSpPr/>
          <p:nvPr/>
        </p:nvCxnSpPr>
        <p:spPr>
          <a:xfrm flipH="1" flipV="1">
            <a:off x="6446208" y="3093140"/>
            <a:ext cx="1" cy="461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Łącznik prostoliniowy 86"/>
          <p:cNvCxnSpPr>
            <a:stCxn id="79" idx="2"/>
          </p:cNvCxnSpPr>
          <p:nvPr/>
        </p:nvCxnSpPr>
        <p:spPr>
          <a:xfrm flipH="1">
            <a:off x="6446210" y="3093140"/>
            <a:ext cx="185901" cy="913"/>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Łącznik prostoliniowy 87"/>
          <p:cNvCxnSpPr>
            <a:stCxn id="79" idx="2"/>
            <a:endCxn id="79" idx="0"/>
          </p:cNvCxnSpPr>
          <p:nvPr/>
        </p:nvCxnSpPr>
        <p:spPr>
          <a:xfrm>
            <a:off x="6632111" y="3093140"/>
            <a:ext cx="108012" cy="70958"/>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Łącznik prostoliniowy 88"/>
          <p:cNvCxnSpPr>
            <a:stCxn id="80" idx="2"/>
            <a:endCxn id="79" idx="4"/>
          </p:cNvCxnSpPr>
          <p:nvPr/>
        </p:nvCxnSpPr>
        <p:spPr>
          <a:xfrm flipV="1">
            <a:off x="6632111" y="3219154"/>
            <a:ext cx="0" cy="217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Łącznik prostoliniowy 89"/>
          <p:cNvCxnSpPr/>
          <p:nvPr/>
        </p:nvCxnSpPr>
        <p:spPr>
          <a:xfrm flipV="1">
            <a:off x="6956148" y="3220510"/>
            <a:ext cx="0" cy="217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Łącznik prostoliniowy 90"/>
          <p:cNvCxnSpPr/>
          <p:nvPr/>
        </p:nvCxnSpPr>
        <p:spPr>
          <a:xfrm flipH="1" flipV="1">
            <a:off x="7130894" y="3086222"/>
            <a:ext cx="1" cy="461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Łącznik prostoliniowy 91"/>
          <p:cNvCxnSpPr/>
          <p:nvPr/>
        </p:nvCxnSpPr>
        <p:spPr>
          <a:xfrm flipH="1" flipV="1">
            <a:off x="6949179" y="3563608"/>
            <a:ext cx="188499" cy="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Łącznik prostoliniowy 92"/>
          <p:cNvCxnSpPr/>
          <p:nvPr/>
        </p:nvCxnSpPr>
        <p:spPr>
          <a:xfrm flipH="1">
            <a:off x="6949181" y="3094053"/>
            <a:ext cx="185901" cy="913"/>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Łącznik prostoliniowy 93"/>
          <p:cNvCxnSpPr/>
          <p:nvPr/>
        </p:nvCxnSpPr>
        <p:spPr>
          <a:xfrm flipH="1">
            <a:off x="6848135" y="3093140"/>
            <a:ext cx="108012" cy="55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Łącznik prostoliniowy 94"/>
          <p:cNvCxnSpPr/>
          <p:nvPr/>
        </p:nvCxnSpPr>
        <p:spPr>
          <a:xfrm>
            <a:off x="6851675" y="3507639"/>
            <a:ext cx="108012" cy="70958"/>
          </a:xfrm>
          <a:prstGeom prst="line">
            <a:avLst/>
          </a:prstGeom>
        </p:spPr>
        <p:style>
          <a:lnRef idx="1">
            <a:schemeClr val="accent1"/>
          </a:lnRef>
          <a:fillRef idx="0">
            <a:schemeClr val="accent1"/>
          </a:fillRef>
          <a:effectRef idx="0">
            <a:schemeClr val="accent1"/>
          </a:effectRef>
          <a:fontRef idx="minor">
            <a:schemeClr val="tx1"/>
          </a:fontRef>
        </p:style>
      </p:cxnSp>
      <p:sp>
        <p:nvSpPr>
          <p:cNvPr id="96" name="pole tekstowe 95"/>
          <p:cNvSpPr txBox="1"/>
          <p:nvPr/>
        </p:nvSpPr>
        <p:spPr>
          <a:xfrm>
            <a:off x="7154894" y="3174961"/>
            <a:ext cx="215037" cy="246221"/>
          </a:xfrm>
          <a:prstGeom prst="rect">
            <a:avLst/>
          </a:prstGeom>
          <a:noFill/>
        </p:spPr>
        <p:txBody>
          <a:bodyPr wrap="square" rtlCol="0">
            <a:spAutoFit/>
          </a:bodyPr>
          <a:lstStyle/>
          <a:p>
            <a:r>
              <a:rPr lang="pl-PL" sz="1000" dirty="0"/>
              <a:t>1</a:t>
            </a:r>
          </a:p>
        </p:txBody>
      </p:sp>
      <p:sp>
        <p:nvSpPr>
          <p:cNvPr id="97" name="pole tekstowe 96"/>
          <p:cNvSpPr txBox="1"/>
          <p:nvPr/>
        </p:nvSpPr>
        <p:spPr>
          <a:xfrm>
            <a:off x="5889497" y="4467098"/>
            <a:ext cx="215037" cy="246221"/>
          </a:xfrm>
          <a:prstGeom prst="rect">
            <a:avLst/>
          </a:prstGeom>
          <a:noFill/>
        </p:spPr>
        <p:txBody>
          <a:bodyPr wrap="square" rtlCol="0">
            <a:spAutoFit/>
          </a:bodyPr>
          <a:lstStyle/>
          <a:p>
            <a:r>
              <a:rPr lang="pl-PL" sz="1000" dirty="0"/>
              <a:t>2</a:t>
            </a:r>
          </a:p>
        </p:txBody>
      </p:sp>
      <p:sp>
        <p:nvSpPr>
          <p:cNvPr id="98" name="pole tekstowe 97"/>
          <p:cNvSpPr txBox="1"/>
          <p:nvPr/>
        </p:nvSpPr>
        <p:spPr>
          <a:xfrm>
            <a:off x="6907675" y="3669204"/>
            <a:ext cx="215037" cy="246221"/>
          </a:xfrm>
          <a:prstGeom prst="rect">
            <a:avLst/>
          </a:prstGeom>
          <a:noFill/>
        </p:spPr>
        <p:txBody>
          <a:bodyPr wrap="square" rtlCol="0">
            <a:spAutoFit/>
          </a:bodyPr>
          <a:lstStyle/>
          <a:p>
            <a:r>
              <a:rPr lang="pl-PL" sz="1000" dirty="0"/>
              <a:t>3</a:t>
            </a:r>
          </a:p>
        </p:txBody>
      </p:sp>
      <p:sp>
        <p:nvSpPr>
          <p:cNvPr id="99" name="Strzałka w prawo 98"/>
          <p:cNvSpPr/>
          <p:nvPr/>
        </p:nvSpPr>
        <p:spPr>
          <a:xfrm rot="5400000">
            <a:off x="6542370" y="2795087"/>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0" name="pole tekstowe 99"/>
          <p:cNvSpPr txBox="1"/>
          <p:nvPr/>
        </p:nvSpPr>
        <p:spPr>
          <a:xfrm>
            <a:off x="4723899" y="4228530"/>
            <a:ext cx="431555" cy="246221"/>
          </a:xfrm>
          <a:prstGeom prst="rect">
            <a:avLst/>
          </a:prstGeom>
          <a:noFill/>
        </p:spPr>
        <p:txBody>
          <a:bodyPr wrap="square" rtlCol="0">
            <a:spAutoFit/>
          </a:bodyPr>
          <a:lstStyle/>
          <a:p>
            <a:r>
              <a:rPr lang="pl-PL" sz="1000" dirty="0"/>
              <a:t>P</a:t>
            </a:r>
            <a:r>
              <a:rPr lang="pl-PL" sz="1000" baseline="-25000" dirty="0"/>
              <a:t>C</a:t>
            </a:r>
          </a:p>
        </p:txBody>
      </p:sp>
      <p:sp>
        <p:nvSpPr>
          <p:cNvPr id="101" name="pole tekstowe 100"/>
          <p:cNvSpPr txBox="1"/>
          <p:nvPr/>
        </p:nvSpPr>
        <p:spPr>
          <a:xfrm>
            <a:off x="6902141" y="2584870"/>
            <a:ext cx="431555" cy="246221"/>
          </a:xfrm>
          <a:prstGeom prst="rect">
            <a:avLst/>
          </a:prstGeom>
          <a:noFill/>
        </p:spPr>
        <p:txBody>
          <a:bodyPr wrap="square" rtlCol="0">
            <a:spAutoFit/>
          </a:bodyPr>
          <a:lstStyle/>
          <a:p>
            <a:r>
              <a:rPr lang="pl-PL" sz="1000" dirty="0"/>
              <a:t>S=?</a:t>
            </a:r>
          </a:p>
        </p:txBody>
      </p:sp>
      <p:sp>
        <p:nvSpPr>
          <p:cNvPr id="102" name="Strzałka w prawo 101"/>
          <p:cNvSpPr/>
          <p:nvPr/>
        </p:nvSpPr>
        <p:spPr>
          <a:xfrm rot="6645079">
            <a:off x="4738853" y="4431094"/>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367372072"/>
      </p:ext>
    </p:extLst>
  </p:cSld>
  <p:clrMapOvr>
    <a:masterClrMapping/>
  </p:clrMapOvr>
  <p:transition>
    <p:randomBa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Zadanie</a:t>
            </a:r>
          </a:p>
        </p:txBody>
      </p:sp>
      <p:sp>
        <p:nvSpPr>
          <p:cNvPr id="4" name="pole tekstowe 3"/>
          <p:cNvSpPr txBox="1"/>
          <p:nvPr/>
        </p:nvSpPr>
        <p:spPr>
          <a:xfrm>
            <a:off x="618084" y="1808820"/>
            <a:ext cx="7380820" cy="1169551"/>
          </a:xfrm>
          <a:prstGeom prst="rect">
            <a:avLst/>
          </a:prstGeom>
          <a:noFill/>
        </p:spPr>
        <p:txBody>
          <a:bodyPr wrap="square" rtlCol="0">
            <a:spAutoFit/>
          </a:bodyPr>
          <a:lstStyle/>
          <a:p>
            <a:r>
              <a:rPr lang="pl-PL" sz="1400" dirty="0"/>
              <a:t>Przechodzimy do analizy członu 2 z uwzględnieniem siły tarcia w parze obrotowej 12. Jest to para klasy I więc przy znanym współczynniku tarcia oraz promieniu czopa możemy wyznaczyć promień koła tarcia h.</a:t>
            </a:r>
          </a:p>
          <a:p>
            <a:endParaRPr lang="pl-PL" sz="1400" dirty="0"/>
          </a:p>
          <a:p>
            <a:r>
              <a:rPr lang="pl-PL" sz="1400" dirty="0"/>
              <a:t>Przy założeniu, że czop jest dotarty promień koła tarcia wyniesie:</a:t>
            </a:r>
          </a:p>
        </p:txBody>
      </p:sp>
      <p:cxnSp>
        <p:nvCxnSpPr>
          <p:cNvPr id="63" name="Łącznik prostoliniowy 62"/>
          <p:cNvCxnSpPr/>
          <p:nvPr/>
        </p:nvCxnSpPr>
        <p:spPr>
          <a:xfrm>
            <a:off x="2189185" y="5267694"/>
            <a:ext cx="158417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Łuk 63"/>
          <p:cNvSpPr/>
          <p:nvPr/>
        </p:nvSpPr>
        <p:spPr>
          <a:xfrm rot="16200000">
            <a:off x="3830485" y="4574617"/>
            <a:ext cx="1260140" cy="1386154"/>
          </a:xfrm>
          <a:prstGeom prst="arc">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65" name="Elipsa 64"/>
          <p:cNvSpPr/>
          <p:nvPr/>
        </p:nvSpPr>
        <p:spPr>
          <a:xfrm>
            <a:off x="2935401" y="5267694"/>
            <a:ext cx="62140" cy="72008"/>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6" name="Trójkąt równoramienny 65"/>
          <p:cNvSpPr/>
          <p:nvPr/>
        </p:nvSpPr>
        <p:spPr>
          <a:xfrm>
            <a:off x="2822455" y="5339702"/>
            <a:ext cx="288032"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67" name="Łącznik prostoliniowy 66"/>
          <p:cNvCxnSpPr/>
          <p:nvPr/>
        </p:nvCxnSpPr>
        <p:spPr>
          <a:xfrm>
            <a:off x="2657237" y="5555726"/>
            <a:ext cx="6480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Łącznik prostoliniowy 67"/>
          <p:cNvCxnSpPr/>
          <p:nvPr/>
        </p:nvCxnSpPr>
        <p:spPr>
          <a:xfrm flipH="1">
            <a:off x="3197297"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Łącznik prostoliniowy 68"/>
          <p:cNvCxnSpPr/>
          <p:nvPr/>
        </p:nvCxnSpPr>
        <p:spPr>
          <a:xfrm flipH="1">
            <a:off x="3102755"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Łącznik prostoliniowy 69"/>
          <p:cNvCxnSpPr/>
          <p:nvPr/>
        </p:nvCxnSpPr>
        <p:spPr>
          <a:xfrm flipH="1">
            <a:off x="3003807"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Łącznik prostoliniowy 70"/>
          <p:cNvCxnSpPr/>
          <p:nvPr/>
        </p:nvCxnSpPr>
        <p:spPr>
          <a:xfrm flipH="1">
            <a:off x="2909265"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Łącznik prostoliniowy 71"/>
          <p:cNvCxnSpPr/>
          <p:nvPr/>
        </p:nvCxnSpPr>
        <p:spPr>
          <a:xfrm flipH="1">
            <a:off x="2842776"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Łącznik prostoliniowy 72"/>
          <p:cNvCxnSpPr/>
          <p:nvPr/>
        </p:nvCxnSpPr>
        <p:spPr>
          <a:xfrm flipH="1">
            <a:off x="2748234"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Łącznik prostoliniowy 73"/>
          <p:cNvCxnSpPr/>
          <p:nvPr/>
        </p:nvCxnSpPr>
        <p:spPr>
          <a:xfrm flipH="1">
            <a:off x="2649286"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Łącznik prostoliniowy 74"/>
          <p:cNvCxnSpPr/>
          <p:nvPr/>
        </p:nvCxnSpPr>
        <p:spPr>
          <a:xfrm flipH="1">
            <a:off x="2554744"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sp>
        <p:nvSpPr>
          <p:cNvPr id="97" name="pole tekstowe 96"/>
          <p:cNvSpPr txBox="1"/>
          <p:nvPr/>
        </p:nvSpPr>
        <p:spPr>
          <a:xfrm>
            <a:off x="3210767" y="5021472"/>
            <a:ext cx="215037" cy="246221"/>
          </a:xfrm>
          <a:prstGeom prst="rect">
            <a:avLst/>
          </a:prstGeom>
          <a:noFill/>
        </p:spPr>
        <p:txBody>
          <a:bodyPr wrap="square" rtlCol="0">
            <a:spAutoFit/>
          </a:bodyPr>
          <a:lstStyle/>
          <a:p>
            <a:r>
              <a:rPr lang="pl-PL" sz="1000" dirty="0"/>
              <a:t>2</a:t>
            </a:r>
          </a:p>
        </p:txBody>
      </p:sp>
      <p:sp>
        <p:nvSpPr>
          <p:cNvPr id="100" name="pole tekstowe 99"/>
          <p:cNvSpPr txBox="1"/>
          <p:nvPr/>
        </p:nvSpPr>
        <p:spPr>
          <a:xfrm>
            <a:off x="2045169" y="4782904"/>
            <a:ext cx="431555" cy="246221"/>
          </a:xfrm>
          <a:prstGeom prst="rect">
            <a:avLst/>
          </a:prstGeom>
          <a:noFill/>
        </p:spPr>
        <p:txBody>
          <a:bodyPr wrap="square" rtlCol="0">
            <a:spAutoFit/>
          </a:bodyPr>
          <a:lstStyle/>
          <a:p>
            <a:r>
              <a:rPr lang="pl-PL" sz="1000" dirty="0"/>
              <a:t>P</a:t>
            </a:r>
            <a:r>
              <a:rPr lang="pl-PL" sz="1000" baseline="-25000" dirty="0"/>
              <a:t>C</a:t>
            </a:r>
          </a:p>
        </p:txBody>
      </p:sp>
      <p:sp>
        <p:nvSpPr>
          <p:cNvPr id="102" name="Strzałka w prawo 101"/>
          <p:cNvSpPr/>
          <p:nvPr/>
        </p:nvSpPr>
        <p:spPr>
          <a:xfrm rot="6645079">
            <a:off x="2060123" y="4985468"/>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3" name="pole tekstowe 102"/>
          <p:cNvSpPr txBox="1"/>
          <p:nvPr/>
        </p:nvSpPr>
        <p:spPr>
          <a:xfrm>
            <a:off x="2950294" y="5676944"/>
            <a:ext cx="215037" cy="246221"/>
          </a:xfrm>
          <a:prstGeom prst="rect">
            <a:avLst/>
          </a:prstGeom>
          <a:noFill/>
        </p:spPr>
        <p:txBody>
          <a:bodyPr wrap="square" rtlCol="0">
            <a:spAutoFit/>
          </a:bodyPr>
          <a:lstStyle/>
          <a:p>
            <a:r>
              <a:rPr lang="pl-PL" sz="1000" dirty="0"/>
              <a:t>1</a:t>
            </a:r>
          </a:p>
        </p:txBody>
      </p:sp>
      <p:sp>
        <p:nvSpPr>
          <p:cNvPr id="3" name="Elipsa 2"/>
          <p:cNvSpPr/>
          <p:nvPr/>
        </p:nvSpPr>
        <p:spPr>
          <a:xfrm>
            <a:off x="2858265" y="5196520"/>
            <a:ext cx="201567" cy="2127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6" name="Łącznik prosty ze strzałką 5"/>
          <p:cNvCxnSpPr>
            <a:endCxn id="3" idx="1"/>
          </p:cNvCxnSpPr>
          <p:nvPr/>
        </p:nvCxnSpPr>
        <p:spPr>
          <a:xfrm>
            <a:off x="2649286" y="5021472"/>
            <a:ext cx="238498" cy="206197"/>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2" name="pole tekstowe 31"/>
          <p:cNvSpPr txBox="1"/>
          <p:nvPr/>
        </p:nvSpPr>
        <p:spPr>
          <a:xfrm>
            <a:off x="2613446" y="4867971"/>
            <a:ext cx="215037" cy="246221"/>
          </a:xfrm>
          <a:prstGeom prst="rect">
            <a:avLst/>
          </a:prstGeom>
          <a:noFill/>
        </p:spPr>
        <p:txBody>
          <a:bodyPr wrap="square" rtlCol="0">
            <a:spAutoFit/>
          </a:bodyPr>
          <a:lstStyle/>
          <a:p>
            <a:r>
              <a:rPr lang="pl-PL" sz="1000" dirty="0"/>
              <a:t>h</a:t>
            </a:r>
          </a:p>
        </p:txBody>
      </p:sp>
      <p:sp>
        <p:nvSpPr>
          <p:cNvPr id="10" name="pole tekstowe 9"/>
          <p:cNvSpPr txBox="1"/>
          <p:nvPr/>
        </p:nvSpPr>
        <p:spPr>
          <a:xfrm>
            <a:off x="3218717" y="3280338"/>
            <a:ext cx="1658315" cy="369332"/>
          </a:xfrm>
          <a:prstGeom prst="rect">
            <a:avLst/>
          </a:prstGeom>
          <a:noFill/>
        </p:spPr>
        <p:txBody>
          <a:bodyPr wrap="square" rtlCol="0">
            <a:spAutoFit/>
          </a:bodyPr>
          <a:lstStyle/>
          <a:p>
            <a:r>
              <a:rPr lang="pl-PL" i="1" dirty="0"/>
              <a:t>h=r·µ’=r·1.27µ</a:t>
            </a:r>
          </a:p>
        </p:txBody>
      </p:sp>
    </p:spTree>
    <p:extLst>
      <p:ext uri="{BB962C8B-B14F-4D97-AF65-F5344CB8AC3E}">
        <p14:creationId xmlns:p14="http://schemas.microsoft.com/office/powerpoint/2010/main" val="3766324465"/>
      </p:ext>
    </p:extLst>
  </p:cSld>
  <p:clrMapOvr>
    <a:masterClrMapping/>
  </p:clrMapOvr>
  <p:transition>
    <p:randomBa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Zadanie</a:t>
            </a:r>
          </a:p>
        </p:txBody>
      </p:sp>
      <p:sp>
        <p:nvSpPr>
          <p:cNvPr id="4" name="pole tekstowe 3"/>
          <p:cNvSpPr txBox="1"/>
          <p:nvPr/>
        </p:nvSpPr>
        <p:spPr>
          <a:xfrm>
            <a:off x="618084" y="1808820"/>
            <a:ext cx="7380820" cy="954107"/>
          </a:xfrm>
          <a:prstGeom prst="rect">
            <a:avLst/>
          </a:prstGeom>
          <a:noFill/>
        </p:spPr>
        <p:txBody>
          <a:bodyPr wrap="square" rtlCol="0">
            <a:spAutoFit/>
          </a:bodyPr>
          <a:lstStyle/>
          <a:p>
            <a:r>
              <a:rPr lang="pl-PL" sz="1400" dirty="0"/>
              <a:t>Kolejno oznaczamy kierunek ruchu członu 1 względem członu 2 jako </a:t>
            </a:r>
            <a:r>
              <a:rPr lang="el-GR" sz="1400" dirty="0">
                <a:latin typeface="Calibri"/>
              </a:rPr>
              <a:t>ω</a:t>
            </a:r>
            <a:r>
              <a:rPr lang="pl-PL" sz="1400" baseline="-25000" dirty="0">
                <a:latin typeface="Calibri"/>
              </a:rPr>
              <a:t>12</a:t>
            </a:r>
            <a:r>
              <a:rPr lang="pl-PL" sz="1400" dirty="0">
                <a:latin typeface="Calibri"/>
              </a:rPr>
              <a:t>. Prędkość ta  jest przeciwnie skierowany do prędkości </a:t>
            </a:r>
            <a:r>
              <a:rPr lang="el-GR" sz="1400" dirty="0">
                <a:latin typeface="Calibri"/>
              </a:rPr>
              <a:t>ω</a:t>
            </a:r>
            <a:r>
              <a:rPr lang="pl-PL" sz="1400" baseline="-25000" dirty="0">
                <a:latin typeface="Calibri"/>
              </a:rPr>
              <a:t>21</a:t>
            </a:r>
            <a:r>
              <a:rPr lang="pl-PL" sz="1400" dirty="0">
                <a:latin typeface="Calibri"/>
              </a:rPr>
              <a:t>. Zwrot prędkości kątowej </a:t>
            </a:r>
            <a:r>
              <a:rPr lang="el-GR" sz="1400" dirty="0">
                <a:latin typeface="Calibri"/>
              </a:rPr>
              <a:t>ω</a:t>
            </a:r>
            <a:r>
              <a:rPr lang="pl-PL" sz="1400" baseline="-25000" dirty="0">
                <a:latin typeface="Calibri"/>
              </a:rPr>
              <a:t>21</a:t>
            </a:r>
            <a:r>
              <a:rPr lang="pl-PL" sz="1400" dirty="0">
                <a:latin typeface="Calibri"/>
              </a:rPr>
              <a:t> wynika z kierunku działania siły </a:t>
            </a:r>
            <a:r>
              <a:rPr lang="pl-PL" sz="1400" i="1" dirty="0" err="1">
                <a:latin typeface="Calibri"/>
              </a:rPr>
              <a:t>Pc</a:t>
            </a:r>
            <a:r>
              <a:rPr lang="pl-PL" sz="1400" dirty="0">
                <a:latin typeface="Calibri"/>
              </a:rPr>
              <a:t>.</a:t>
            </a:r>
            <a:endParaRPr lang="pl-PL" sz="1400" dirty="0"/>
          </a:p>
          <a:p>
            <a:endParaRPr lang="pl-PL" sz="1400" dirty="0"/>
          </a:p>
        </p:txBody>
      </p:sp>
      <p:cxnSp>
        <p:nvCxnSpPr>
          <p:cNvPr id="63" name="Łącznik prostoliniowy 62"/>
          <p:cNvCxnSpPr/>
          <p:nvPr/>
        </p:nvCxnSpPr>
        <p:spPr>
          <a:xfrm>
            <a:off x="2189185" y="5267694"/>
            <a:ext cx="158417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Łuk 63"/>
          <p:cNvSpPr/>
          <p:nvPr/>
        </p:nvSpPr>
        <p:spPr>
          <a:xfrm rot="16200000">
            <a:off x="3830485" y="4574617"/>
            <a:ext cx="1260140" cy="1386154"/>
          </a:xfrm>
          <a:prstGeom prst="arc">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65" name="Elipsa 64"/>
          <p:cNvSpPr/>
          <p:nvPr/>
        </p:nvSpPr>
        <p:spPr>
          <a:xfrm>
            <a:off x="2935401" y="5267694"/>
            <a:ext cx="62140" cy="72008"/>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6" name="Trójkąt równoramienny 65"/>
          <p:cNvSpPr/>
          <p:nvPr/>
        </p:nvSpPr>
        <p:spPr>
          <a:xfrm>
            <a:off x="2822455" y="5339702"/>
            <a:ext cx="288032"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67" name="Łącznik prostoliniowy 66"/>
          <p:cNvCxnSpPr/>
          <p:nvPr/>
        </p:nvCxnSpPr>
        <p:spPr>
          <a:xfrm>
            <a:off x="2657237" y="5555726"/>
            <a:ext cx="6480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Łącznik prostoliniowy 67"/>
          <p:cNvCxnSpPr/>
          <p:nvPr/>
        </p:nvCxnSpPr>
        <p:spPr>
          <a:xfrm flipH="1">
            <a:off x="3197297"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Łącznik prostoliniowy 68"/>
          <p:cNvCxnSpPr/>
          <p:nvPr/>
        </p:nvCxnSpPr>
        <p:spPr>
          <a:xfrm flipH="1">
            <a:off x="3102755"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Łącznik prostoliniowy 69"/>
          <p:cNvCxnSpPr/>
          <p:nvPr/>
        </p:nvCxnSpPr>
        <p:spPr>
          <a:xfrm flipH="1">
            <a:off x="3003807"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Łącznik prostoliniowy 70"/>
          <p:cNvCxnSpPr/>
          <p:nvPr/>
        </p:nvCxnSpPr>
        <p:spPr>
          <a:xfrm flipH="1">
            <a:off x="2909265"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Łącznik prostoliniowy 71"/>
          <p:cNvCxnSpPr/>
          <p:nvPr/>
        </p:nvCxnSpPr>
        <p:spPr>
          <a:xfrm flipH="1">
            <a:off x="2842776"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Łącznik prostoliniowy 72"/>
          <p:cNvCxnSpPr/>
          <p:nvPr/>
        </p:nvCxnSpPr>
        <p:spPr>
          <a:xfrm flipH="1">
            <a:off x="2748234"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Łącznik prostoliniowy 73"/>
          <p:cNvCxnSpPr/>
          <p:nvPr/>
        </p:nvCxnSpPr>
        <p:spPr>
          <a:xfrm flipH="1">
            <a:off x="2649286"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Łącznik prostoliniowy 74"/>
          <p:cNvCxnSpPr/>
          <p:nvPr/>
        </p:nvCxnSpPr>
        <p:spPr>
          <a:xfrm flipH="1">
            <a:off x="2554744"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sp>
        <p:nvSpPr>
          <p:cNvPr id="97" name="pole tekstowe 96"/>
          <p:cNvSpPr txBox="1"/>
          <p:nvPr/>
        </p:nvSpPr>
        <p:spPr>
          <a:xfrm>
            <a:off x="3210767" y="5021472"/>
            <a:ext cx="215037" cy="246221"/>
          </a:xfrm>
          <a:prstGeom prst="rect">
            <a:avLst/>
          </a:prstGeom>
          <a:noFill/>
        </p:spPr>
        <p:txBody>
          <a:bodyPr wrap="square" rtlCol="0">
            <a:spAutoFit/>
          </a:bodyPr>
          <a:lstStyle/>
          <a:p>
            <a:r>
              <a:rPr lang="pl-PL" sz="1000" dirty="0"/>
              <a:t>2</a:t>
            </a:r>
          </a:p>
        </p:txBody>
      </p:sp>
      <p:sp>
        <p:nvSpPr>
          <p:cNvPr id="100" name="pole tekstowe 99"/>
          <p:cNvSpPr txBox="1"/>
          <p:nvPr/>
        </p:nvSpPr>
        <p:spPr>
          <a:xfrm>
            <a:off x="2045169" y="4782904"/>
            <a:ext cx="431555" cy="246221"/>
          </a:xfrm>
          <a:prstGeom prst="rect">
            <a:avLst/>
          </a:prstGeom>
          <a:noFill/>
        </p:spPr>
        <p:txBody>
          <a:bodyPr wrap="square" rtlCol="0">
            <a:spAutoFit/>
          </a:bodyPr>
          <a:lstStyle/>
          <a:p>
            <a:r>
              <a:rPr lang="pl-PL" sz="1000" dirty="0"/>
              <a:t>P</a:t>
            </a:r>
            <a:r>
              <a:rPr lang="pl-PL" sz="1000" baseline="-25000" dirty="0"/>
              <a:t>C</a:t>
            </a:r>
          </a:p>
        </p:txBody>
      </p:sp>
      <p:sp>
        <p:nvSpPr>
          <p:cNvPr id="102" name="Strzałka w prawo 101"/>
          <p:cNvSpPr/>
          <p:nvPr/>
        </p:nvSpPr>
        <p:spPr>
          <a:xfrm rot="6645079">
            <a:off x="2060123" y="4985468"/>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3" name="pole tekstowe 102"/>
          <p:cNvSpPr txBox="1"/>
          <p:nvPr/>
        </p:nvSpPr>
        <p:spPr>
          <a:xfrm>
            <a:off x="2950294" y="5676944"/>
            <a:ext cx="215037" cy="246221"/>
          </a:xfrm>
          <a:prstGeom prst="rect">
            <a:avLst/>
          </a:prstGeom>
          <a:noFill/>
        </p:spPr>
        <p:txBody>
          <a:bodyPr wrap="square" rtlCol="0">
            <a:spAutoFit/>
          </a:bodyPr>
          <a:lstStyle/>
          <a:p>
            <a:r>
              <a:rPr lang="pl-PL" sz="1000" dirty="0"/>
              <a:t>1</a:t>
            </a:r>
          </a:p>
        </p:txBody>
      </p:sp>
      <p:sp>
        <p:nvSpPr>
          <p:cNvPr id="104" name="pole tekstowe 103"/>
          <p:cNvSpPr txBox="1"/>
          <p:nvPr/>
        </p:nvSpPr>
        <p:spPr>
          <a:xfrm>
            <a:off x="2768224" y="4465250"/>
            <a:ext cx="572215" cy="276999"/>
          </a:xfrm>
          <a:prstGeom prst="rect">
            <a:avLst/>
          </a:prstGeom>
          <a:noFill/>
        </p:spPr>
        <p:txBody>
          <a:bodyPr wrap="square" rtlCol="0">
            <a:spAutoFit/>
          </a:bodyPr>
          <a:lstStyle/>
          <a:p>
            <a:r>
              <a:rPr lang="pl-PL" sz="1200" dirty="0">
                <a:latin typeface="Calibri"/>
              </a:rPr>
              <a:t>M</a:t>
            </a:r>
            <a:r>
              <a:rPr lang="pl-PL" sz="1200" baseline="-25000" dirty="0"/>
              <a:t>12</a:t>
            </a:r>
          </a:p>
        </p:txBody>
      </p:sp>
      <p:sp>
        <p:nvSpPr>
          <p:cNvPr id="105" name="Strzałka kolista 104"/>
          <p:cNvSpPr/>
          <p:nvPr/>
        </p:nvSpPr>
        <p:spPr>
          <a:xfrm rot="11103754" flipH="1" flipV="1">
            <a:off x="2727552" y="4888997"/>
            <a:ext cx="497122" cy="497604"/>
          </a:xfrm>
          <a:prstGeom prst="circularArrow">
            <a:avLst>
              <a:gd name="adj1" fmla="val 0"/>
              <a:gd name="adj2" fmla="val 1142319"/>
              <a:gd name="adj3" fmla="val 20725032"/>
              <a:gd name="adj4" fmla="val 11047567"/>
              <a:gd name="adj5" fmla="val 6532"/>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25" name="Strzałka kolista 24"/>
          <p:cNvSpPr/>
          <p:nvPr/>
        </p:nvSpPr>
        <p:spPr>
          <a:xfrm rot="11103754">
            <a:off x="2705442" y="5125033"/>
            <a:ext cx="522058" cy="543999"/>
          </a:xfrm>
          <a:prstGeom prst="circularArrow">
            <a:avLst>
              <a:gd name="adj1" fmla="val 6105"/>
              <a:gd name="adj2" fmla="val 1142319"/>
              <a:gd name="adj3" fmla="val 20966145"/>
              <a:gd name="adj4" fmla="val 11047567"/>
              <a:gd name="adj5" fmla="val 65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26" name="pole tekstowe 25"/>
          <p:cNvSpPr txBox="1"/>
          <p:nvPr/>
        </p:nvSpPr>
        <p:spPr>
          <a:xfrm>
            <a:off x="2207062" y="5369892"/>
            <a:ext cx="572215" cy="276999"/>
          </a:xfrm>
          <a:prstGeom prst="rect">
            <a:avLst/>
          </a:prstGeom>
          <a:noFill/>
        </p:spPr>
        <p:txBody>
          <a:bodyPr wrap="square" rtlCol="0">
            <a:spAutoFit/>
          </a:bodyPr>
          <a:lstStyle/>
          <a:p>
            <a:r>
              <a:rPr lang="el-GR" sz="1200" dirty="0">
                <a:latin typeface="Calibri"/>
              </a:rPr>
              <a:t>ω</a:t>
            </a:r>
            <a:r>
              <a:rPr lang="pl-PL" sz="1200" baseline="-25000" dirty="0"/>
              <a:t>12</a:t>
            </a:r>
          </a:p>
        </p:txBody>
      </p:sp>
      <p:sp>
        <p:nvSpPr>
          <p:cNvPr id="27" name="Elipsa 26"/>
          <p:cNvSpPr/>
          <p:nvPr/>
        </p:nvSpPr>
        <p:spPr>
          <a:xfrm>
            <a:off x="2858265" y="5196520"/>
            <a:ext cx="201567" cy="2127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859138799"/>
      </p:ext>
    </p:extLst>
  </p:cSld>
  <p:clrMapOvr>
    <a:masterClrMapping/>
  </p:clrMapOvr>
  <p:transition>
    <p:randomBa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Zadanie</a:t>
            </a:r>
          </a:p>
        </p:txBody>
      </p:sp>
      <p:sp>
        <p:nvSpPr>
          <p:cNvPr id="4" name="pole tekstowe 3"/>
          <p:cNvSpPr txBox="1"/>
          <p:nvPr/>
        </p:nvSpPr>
        <p:spPr>
          <a:xfrm>
            <a:off x="618084" y="1808820"/>
            <a:ext cx="7380820" cy="738664"/>
          </a:xfrm>
          <a:prstGeom prst="rect">
            <a:avLst/>
          </a:prstGeom>
          <a:noFill/>
        </p:spPr>
        <p:txBody>
          <a:bodyPr wrap="square" rtlCol="0">
            <a:spAutoFit/>
          </a:bodyPr>
          <a:lstStyle/>
          <a:p>
            <a:r>
              <a:rPr lang="pl-PL" sz="1400" dirty="0"/>
              <a:t>Następnie określamy zwroty prędkości względnych w parze kinematycznej klasy drugiej czyli na styku członu 2 z członem 3. </a:t>
            </a:r>
          </a:p>
          <a:p>
            <a:endParaRPr lang="pl-PL" sz="1400" dirty="0"/>
          </a:p>
        </p:txBody>
      </p:sp>
      <p:cxnSp>
        <p:nvCxnSpPr>
          <p:cNvPr id="63" name="Łącznik prostoliniowy 62"/>
          <p:cNvCxnSpPr/>
          <p:nvPr/>
        </p:nvCxnSpPr>
        <p:spPr>
          <a:xfrm>
            <a:off x="2189185" y="5267694"/>
            <a:ext cx="158417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Łuk 63"/>
          <p:cNvSpPr/>
          <p:nvPr/>
        </p:nvSpPr>
        <p:spPr>
          <a:xfrm rot="16200000">
            <a:off x="3830485" y="4574617"/>
            <a:ext cx="1260140" cy="1386154"/>
          </a:xfrm>
          <a:prstGeom prst="arc">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65" name="Elipsa 64"/>
          <p:cNvSpPr/>
          <p:nvPr/>
        </p:nvSpPr>
        <p:spPr>
          <a:xfrm>
            <a:off x="2935401" y="5267694"/>
            <a:ext cx="62140" cy="72008"/>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6" name="Trójkąt równoramienny 65"/>
          <p:cNvSpPr/>
          <p:nvPr/>
        </p:nvSpPr>
        <p:spPr>
          <a:xfrm>
            <a:off x="2822455" y="5339702"/>
            <a:ext cx="288032"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67" name="Łącznik prostoliniowy 66"/>
          <p:cNvCxnSpPr/>
          <p:nvPr/>
        </p:nvCxnSpPr>
        <p:spPr>
          <a:xfrm>
            <a:off x="2657237" y="5555726"/>
            <a:ext cx="6480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Łącznik prostoliniowy 67"/>
          <p:cNvCxnSpPr/>
          <p:nvPr/>
        </p:nvCxnSpPr>
        <p:spPr>
          <a:xfrm flipH="1">
            <a:off x="3197297"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Łącznik prostoliniowy 68"/>
          <p:cNvCxnSpPr/>
          <p:nvPr/>
        </p:nvCxnSpPr>
        <p:spPr>
          <a:xfrm flipH="1">
            <a:off x="3102755"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Łącznik prostoliniowy 69"/>
          <p:cNvCxnSpPr/>
          <p:nvPr/>
        </p:nvCxnSpPr>
        <p:spPr>
          <a:xfrm flipH="1">
            <a:off x="3003807"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Łącznik prostoliniowy 70"/>
          <p:cNvCxnSpPr/>
          <p:nvPr/>
        </p:nvCxnSpPr>
        <p:spPr>
          <a:xfrm flipH="1">
            <a:off x="2909265"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Łącznik prostoliniowy 71"/>
          <p:cNvCxnSpPr/>
          <p:nvPr/>
        </p:nvCxnSpPr>
        <p:spPr>
          <a:xfrm flipH="1">
            <a:off x="2842776"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Łącznik prostoliniowy 72"/>
          <p:cNvCxnSpPr/>
          <p:nvPr/>
        </p:nvCxnSpPr>
        <p:spPr>
          <a:xfrm flipH="1">
            <a:off x="2748234"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Łącznik prostoliniowy 73"/>
          <p:cNvCxnSpPr/>
          <p:nvPr/>
        </p:nvCxnSpPr>
        <p:spPr>
          <a:xfrm flipH="1">
            <a:off x="2649286"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Łącznik prostoliniowy 74"/>
          <p:cNvCxnSpPr/>
          <p:nvPr/>
        </p:nvCxnSpPr>
        <p:spPr>
          <a:xfrm flipH="1">
            <a:off x="2554744"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sp>
        <p:nvSpPr>
          <p:cNvPr id="97" name="pole tekstowe 96"/>
          <p:cNvSpPr txBox="1"/>
          <p:nvPr/>
        </p:nvSpPr>
        <p:spPr>
          <a:xfrm>
            <a:off x="3210767" y="5021472"/>
            <a:ext cx="215037" cy="246221"/>
          </a:xfrm>
          <a:prstGeom prst="rect">
            <a:avLst/>
          </a:prstGeom>
          <a:noFill/>
        </p:spPr>
        <p:txBody>
          <a:bodyPr wrap="square" rtlCol="0">
            <a:spAutoFit/>
          </a:bodyPr>
          <a:lstStyle/>
          <a:p>
            <a:r>
              <a:rPr lang="pl-PL" sz="1000" dirty="0"/>
              <a:t>2</a:t>
            </a:r>
          </a:p>
        </p:txBody>
      </p:sp>
      <p:sp>
        <p:nvSpPr>
          <p:cNvPr id="100" name="pole tekstowe 99"/>
          <p:cNvSpPr txBox="1"/>
          <p:nvPr/>
        </p:nvSpPr>
        <p:spPr>
          <a:xfrm>
            <a:off x="2045169" y="4782904"/>
            <a:ext cx="431555" cy="246221"/>
          </a:xfrm>
          <a:prstGeom prst="rect">
            <a:avLst/>
          </a:prstGeom>
          <a:noFill/>
        </p:spPr>
        <p:txBody>
          <a:bodyPr wrap="square" rtlCol="0">
            <a:spAutoFit/>
          </a:bodyPr>
          <a:lstStyle/>
          <a:p>
            <a:r>
              <a:rPr lang="pl-PL" sz="1000" dirty="0"/>
              <a:t>P</a:t>
            </a:r>
            <a:r>
              <a:rPr lang="pl-PL" sz="1000" baseline="-25000" dirty="0"/>
              <a:t>C</a:t>
            </a:r>
          </a:p>
        </p:txBody>
      </p:sp>
      <p:sp>
        <p:nvSpPr>
          <p:cNvPr id="102" name="Strzałka w prawo 101"/>
          <p:cNvSpPr/>
          <p:nvPr/>
        </p:nvSpPr>
        <p:spPr>
          <a:xfrm rot="6645079">
            <a:off x="2060123" y="4985468"/>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3" name="pole tekstowe 102"/>
          <p:cNvSpPr txBox="1"/>
          <p:nvPr/>
        </p:nvSpPr>
        <p:spPr>
          <a:xfrm>
            <a:off x="2950294" y="5676944"/>
            <a:ext cx="215037" cy="246221"/>
          </a:xfrm>
          <a:prstGeom prst="rect">
            <a:avLst/>
          </a:prstGeom>
          <a:noFill/>
        </p:spPr>
        <p:txBody>
          <a:bodyPr wrap="square" rtlCol="0">
            <a:spAutoFit/>
          </a:bodyPr>
          <a:lstStyle/>
          <a:p>
            <a:r>
              <a:rPr lang="pl-PL" sz="1000" dirty="0"/>
              <a:t>1</a:t>
            </a:r>
          </a:p>
        </p:txBody>
      </p:sp>
      <p:sp>
        <p:nvSpPr>
          <p:cNvPr id="104" name="pole tekstowe 103"/>
          <p:cNvSpPr txBox="1"/>
          <p:nvPr/>
        </p:nvSpPr>
        <p:spPr>
          <a:xfrm>
            <a:off x="2768224" y="4465250"/>
            <a:ext cx="572215" cy="276999"/>
          </a:xfrm>
          <a:prstGeom prst="rect">
            <a:avLst/>
          </a:prstGeom>
          <a:noFill/>
        </p:spPr>
        <p:txBody>
          <a:bodyPr wrap="square" rtlCol="0">
            <a:spAutoFit/>
          </a:bodyPr>
          <a:lstStyle/>
          <a:p>
            <a:r>
              <a:rPr lang="pl-PL" sz="1200" dirty="0">
                <a:latin typeface="Calibri"/>
              </a:rPr>
              <a:t>M</a:t>
            </a:r>
            <a:r>
              <a:rPr lang="pl-PL" sz="1200" baseline="-25000" dirty="0"/>
              <a:t>12</a:t>
            </a:r>
          </a:p>
        </p:txBody>
      </p:sp>
      <p:sp>
        <p:nvSpPr>
          <p:cNvPr id="105" name="Strzałka kolista 104"/>
          <p:cNvSpPr/>
          <p:nvPr/>
        </p:nvSpPr>
        <p:spPr>
          <a:xfrm rot="11103754" flipH="1" flipV="1">
            <a:off x="2702462" y="4851211"/>
            <a:ext cx="528019" cy="543037"/>
          </a:xfrm>
          <a:prstGeom prst="circularArrow">
            <a:avLst>
              <a:gd name="adj1" fmla="val 6105"/>
              <a:gd name="adj2" fmla="val 1142319"/>
              <a:gd name="adj3" fmla="val 20966145"/>
              <a:gd name="adj4" fmla="val 11047567"/>
              <a:gd name="adj5" fmla="val 6532"/>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cxnSp>
        <p:nvCxnSpPr>
          <p:cNvPr id="24" name="Łącznik prostoliniowy 23"/>
          <p:cNvCxnSpPr/>
          <p:nvPr/>
        </p:nvCxnSpPr>
        <p:spPr>
          <a:xfrm flipH="1" flipV="1">
            <a:off x="3835002" y="3933056"/>
            <a:ext cx="625554" cy="1370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Strzałka kolista 24"/>
          <p:cNvSpPr/>
          <p:nvPr/>
        </p:nvSpPr>
        <p:spPr>
          <a:xfrm rot="11103754">
            <a:off x="2705442" y="5125033"/>
            <a:ext cx="522058" cy="543999"/>
          </a:xfrm>
          <a:prstGeom prst="circularArrow">
            <a:avLst>
              <a:gd name="adj1" fmla="val 6105"/>
              <a:gd name="adj2" fmla="val 1142319"/>
              <a:gd name="adj3" fmla="val 20966145"/>
              <a:gd name="adj4" fmla="val 11047567"/>
              <a:gd name="adj5" fmla="val 65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26" name="pole tekstowe 25"/>
          <p:cNvSpPr txBox="1"/>
          <p:nvPr/>
        </p:nvSpPr>
        <p:spPr>
          <a:xfrm>
            <a:off x="2207062" y="5369892"/>
            <a:ext cx="572215" cy="276999"/>
          </a:xfrm>
          <a:prstGeom prst="rect">
            <a:avLst/>
          </a:prstGeom>
          <a:noFill/>
        </p:spPr>
        <p:txBody>
          <a:bodyPr wrap="square" rtlCol="0">
            <a:spAutoFit/>
          </a:bodyPr>
          <a:lstStyle/>
          <a:p>
            <a:r>
              <a:rPr lang="el-GR" sz="1200" dirty="0">
                <a:latin typeface="Calibri"/>
              </a:rPr>
              <a:t>ω</a:t>
            </a:r>
            <a:r>
              <a:rPr lang="pl-PL" sz="1200" baseline="-25000" dirty="0"/>
              <a:t>12</a:t>
            </a:r>
          </a:p>
        </p:txBody>
      </p:sp>
      <p:sp>
        <p:nvSpPr>
          <p:cNvPr id="27" name="Elipsa 26"/>
          <p:cNvSpPr/>
          <p:nvPr/>
        </p:nvSpPr>
        <p:spPr>
          <a:xfrm>
            <a:off x="2858265" y="5196520"/>
            <a:ext cx="201567" cy="2127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5" name="Łącznik prosty ze strzałką 4"/>
          <p:cNvCxnSpPr/>
          <p:nvPr/>
        </p:nvCxnSpPr>
        <p:spPr>
          <a:xfrm flipH="1">
            <a:off x="3766270" y="4652239"/>
            <a:ext cx="349408" cy="18002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9" name="pole tekstowe 28"/>
          <p:cNvSpPr txBox="1"/>
          <p:nvPr/>
        </p:nvSpPr>
        <p:spPr>
          <a:xfrm>
            <a:off x="3443723" y="4456359"/>
            <a:ext cx="572215" cy="276999"/>
          </a:xfrm>
          <a:prstGeom prst="rect">
            <a:avLst/>
          </a:prstGeom>
          <a:noFill/>
        </p:spPr>
        <p:txBody>
          <a:bodyPr wrap="square" rtlCol="0">
            <a:spAutoFit/>
          </a:bodyPr>
          <a:lstStyle/>
          <a:p>
            <a:r>
              <a:rPr lang="pl-PL" sz="1200" dirty="0">
                <a:latin typeface="Calibri"/>
              </a:rPr>
              <a:t>v</a:t>
            </a:r>
            <a:r>
              <a:rPr lang="pl-PL" sz="1200" baseline="-25000" dirty="0"/>
              <a:t>23</a:t>
            </a:r>
          </a:p>
        </p:txBody>
      </p:sp>
      <p:sp>
        <p:nvSpPr>
          <p:cNvPr id="30" name="pole tekstowe 29"/>
          <p:cNvSpPr txBox="1"/>
          <p:nvPr/>
        </p:nvSpPr>
        <p:spPr>
          <a:xfrm>
            <a:off x="4082760" y="4257092"/>
            <a:ext cx="572215" cy="276999"/>
          </a:xfrm>
          <a:prstGeom prst="rect">
            <a:avLst/>
          </a:prstGeom>
          <a:noFill/>
        </p:spPr>
        <p:txBody>
          <a:bodyPr wrap="square" rtlCol="0">
            <a:spAutoFit/>
          </a:bodyPr>
          <a:lstStyle/>
          <a:p>
            <a:r>
              <a:rPr lang="pl-PL" sz="1200" dirty="0">
                <a:latin typeface="Calibri"/>
              </a:rPr>
              <a:t>v</a:t>
            </a:r>
            <a:r>
              <a:rPr lang="pl-PL" sz="1200" baseline="-25000" dirty="0"/>
              <a:t>32</a:t>
            </a:r>
          </a:p>
        </p:txBody>
      </p:sp>
      <p:cxnSp>
        <p:nvCxnSpPr>
          <p:cNvPr id="31" name="Łącznik prosty ze strzałką 30"/>
          <p:cNvCxnSpPr/>
          <p:nvPr/>
        </p:nvCxnSpPr>
        <p:spPr>
          <a:xfrm flipV="1">
            <a:off x="4156634" y="4465250"/>
            <a:ext cx="343358" cy="172373"/>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49" name="pole tekstowe 48"/>
          <p:cNvSpPr txBox="1"/>
          <p:nvPr/>
        </p:nvSpPr>
        <p:spPr>
          <a:xfrm>
            <a:off x="3896320" y="3848391"/>
            <a:ext cx="137465" cy="246221"/>
          </a:xfrm>
          <a:prstGeom prst="rect">
            <a:avLst/>
          </a:prstGeom>
          <a:noFill/>
        </p:spPr>
        <p:txBody>
          <a:bodyPr wrap="square" rtlCol="0">
            <a:spAutoFit/>
          </a:bodyPr>
          <a:lstStyle/>
          <a:p>
            <a:r>
              <a:rPr lang="pl-PL" sz="1000" dirty="0"/>
              <a:t>n</a:t>
            </a:r>
          </a:p>
        </p:txBody>
      </p:sp>
      <p:sp>
        <p:nvSpPr>
          <p:cNvPr id="92" name="pole tekstowe 91"/>
          <p:cNvSpPr txBox="1"/>
          <p:nvPr/>
        </p:nvSpPr>
        <p:spPr>
          <a:xfrm>
            <a:off x="4473360" y="5073409"/>
            <a:ext cx="137465" cy="246221"/>
          </a:xfrm>
          <a:prstGeom prst="rect">
            <a:avLst/>
          </a:prstGeom>
          <a:noFill/>
        </p:spPr>
        <p:txBody>
          <a:bodyPr wrap="square" rtlCol="0">
            <a:spAutoFit/>
          </a:bodyPr>
          <a:lstStyle/>
          <a:p>
            <a:r>
              <a:rPr lang="pl-PL" sz="1000" dirty="0"/>
              <a:t>n</a:t>
            </a:r>
          </a:p>
        </p:txBody>
      </p:sp>
    </p:spTree>
    <p:extLst>
      <p:ext uri="{BB962C8B-B14F-4D97-AF65-F5344CB8AC3E}">
        <p14:creationId xmlns:p14="http://schemas.microsoft.com/office/powerpoint/2010/main" val="3563661729"/>
      </p:ext>
    </p:extLst>
  </p:cSld>
  <p:clrMapOvr>
    <a:masterClrMapping/>
  </p:clrMapOvr>
  <p:transition>
    <p:randomBa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Zadanie</a:t>
            </a:r>
          </a:p>
        </p:txBody>
      </p:sp>
      <p:sp>
        <p:nvSpPr>
          <p:cNvPr id="4" name="pole tekstowe 3"/>
          <p:cNvSpPr txBox="1"/>
          <p:nvPr/>
        </p:nvSpPr>
        <p:spPr>
          <a:xfrm>
            <a:off x="618084" y="1808820"/>
            <a:ext cx="7380820" cy="954107"/>
          </a:xfrm>
          <a:prstGeom prst="rect">
            <a:avLst/>
          </a:prstGeom>
          <a:noFill/>
        </p:spPr>
        <p:txBody>
          <a:bodyPr wrap="square" rtlCol="0">
            <a:spAutoFit/>
          </a:bodyPr>
          <a:lstStyle/>
          <a:p>
            <a:r>
              <a:rPr lang="pl-PL" sz="1400" dirty="0"/>
              <a:t>Wyznaczone w ten sposób kierunki prędkości względnych jednoznacznie pozwalają ustalić kierunki momentu tarcia w parze obrotowej klasy I czyli </a:t>
            </a:r>
            <a:r>
              <a:rPr lang="pl-PL" sz="1400" i="1" dirty="0"/>
              <a:t>M</a:t>
            </a:r>
            <a:r>
              <a:rPr lang="pl-PL" sz="1400" i="1" baseline="-25000" dirty="0"/>
              <a:t>12</a:t>
            </a:r>
            <a:r>
              <a:rPr lang="pl-PL" sz="1400" dirty="0"/>
              <a:t> oraz kierunek siły tarcia w parze klasy II czyli </a:t>
            </a:r>
            <a:r>
              <a:rPr lang="pl-PL" sz="1400" i="1" dirty="0"/>
              <a:t>T</a:t>
            </a:r>
            <a:r>
              <a:rPr lang="pl-PL" sz="1400" i="1" baseline="-25000" dirty="0"/>
              <a:t>32</a:t>
            </a:r>
            <a:r>
              <a:rPr lang="pl-PL" sz="1400" dirty="0"/>
              <a:t>.</a:t>
            </a:r>
          </a:p>
          <a:p>
            <a:endParaRPr lang="pl-PL" sz="1400" dirty="0"/>
          </a:p>
        </p:txBody>
      </p:sp>
      <p:cxnSp>
        <p:nvCxnSpPr>
          <p:cNvPr id="63" name="Łącznik prostoliniowy 62"/>
          <p:cNvCxnSpPr/>
          <p:nvPr/>
        </p:nvCxnSpPr>
        <p:spPr>
          <a:xfrm>
            <a:off x="2189185" y="5267694"/>
            <a:ext cx="158417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Łuk 63"/>
          <p:cNvSpPr/>
          <p:nvPr/>
        </p:nvSpPr>
        <p:spPr>
          <a:xfrm rot="16200000">
            <a:off x="3830485" y="4574617"/>
            <a:ext cx="1260140" cy="1386154"/>
          </a:xfrm>
          <a:prstGeom prst="arc">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65" name="Elipsa 64"/>
          <p:cNvSpPr/>
          <p:nvPr/>
        </p:nvSpPr>
        <p:spPr>
          <a:xfrm>
            <a:off x="2935401" y="5267694"/>
            <a:ext cx="62140" cy="72008"/>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6" name="Trójkąt równoramienny 65"/>
          <p:cNvSpPr/>
          <p:nvPr/>
        </p:nvSpPr>
        <p:spPr>
          <a:xfrm>
            <a:off x="2822455" y="5339702"/>
            <a:ext cx="288032"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67" name="Łącznik prostoliniowy 66"/>
          <p:cNvCxnSpPr/>
          <p:nvPr/>
        </p:nvCxnSpPr>
        <p:spPr>
          <a:xfrm>
            <a:off x="2657237" y="5555726"/>
            <a:ext cx="6480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Łącznik prostoliniowy 67"/>
          <p:cNvCxnSpPr/>
          <p:nvPr/>
        </p:nvCxnSpPr>
        <p:spPr>
          <a:xfrm flipH="1">
            <a:off x="3197297"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Łącznik prostoliniowy 68"/>
          <p:cNvCxnSpPr/>
          <p:nvPr/>
        </p:nvCxnSpPr>
        <p:spPr>
          <a:xfrm flipH="1">
            <a:off x="3102755"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Łącznik prostoliniowy 69"/>
          <p:cNvCxnSpPr/>
          <p:nvPr/>
        </p:nvCxnSpPr>
        <p:spPr>
          <a:xfrm flipH="1">
            <a:off x="3003807"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Łącznik prostoliniowy 70"/>
          <p:cNvCxnSpPr/>
          <p:nvPr/>
        </p:nvCxnSpPr>
        <p:spPr>
          <a:xfrm flipH="1">
            <a:off x="2909265"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Łącznik prostoliniowy 71"/>
          <p:cNvCxnSpPr/>
          <p:nvPr/>
        </p:nvCxnSpPr>
        <p:spPr>
          <a:xfrm flipH="1">
            <a:off x="2842776"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Łącznik prostoliniowy 72"/>
          <p:cNvCxnSpPr/>
          <p:nvPr/>
        </p:nvCxnSpPr>
        <p:spPr>
          <a:xfrm flipH="1">
            <a:off x="2748234"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Łącznik prostoliniowy 73"/>
          <p:cNvCxnSpPr/>
          <p:nvPr/>
        </p:nvCxnSpPr>
        <p:spPr>
          <a:xfrm flipH="1">
            <a:off x="2649286"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Łącznik prostoliniowy 74"/>
          <p:cNvCxnSpPr/>
          <p:nvPr/>
        </p:nvCxnSpPr>
        <p:spPr>
          <a:xfrm flipH="1">
            <a:off x="2554744"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sp>
        <p:nvSpPr>
          <p:cNvPr id="97" name="pole tekstowe 96"/>
          <p:cNvSpPr txBox="1"/>
          <p:nvPr/>
        </p:nvSpPr>
        <p:spPr>
          <a:xfrm>
            <a:off x="3210767" y="5021472"/>
            <a:ext cx="215037" cy="246221"/>
          </a:xfrm>
          <a:prstGeom prst="rect">
            <a:avLst/>
          </a:prstGeom>
          <a:noFill/>
        </p:spPr>
        <p:txBody>
          <a:bodyPr wrap="square" rtlCol="0">
            <a:spAutoFit/>
          </a:bodyPr>
          <a:lstStyle/>
          <a:p>
            <a:r>
              <a:rPr lang="pl-PL" sz="1000" dirty="0"/>
              <a:t>2</a:t>
            </a:r>
          </a:p>
        </p:txBody>
      </p:sp>
      <p:sp>
        <p:nvSpPr>
          <p:cNvPr id="100" name="pole tekstowe 99"/>
          <p:cNvSpPr txBox="1"/>
          <p:nvPr/>
        </p:nvSpPr>
        <p:spPr>
          <a:xfrm>
            <a:off x="2045169" y="4782904"/>
            <a:ext cx="431555" cy="246221"/>
          </a:xfrm>
          <a:prstGeom prst="rect">
            <a:avLst/>
          </a:prstGeom>
          <a:noFill/>
        </p:spPr>
        <p:txBody>
          <a:bodyPr wrap="square" rtlCol="0">
            <a:spAutoFit/>
          </a:bodyPr>
          <a:lstStyle/>
          <a:p>
            <a:r>
              <a:rPr lang="pl-PL" sz="1000" dirty="0"/>
              <a:t>P</a:t>
            </a:r>
            <a:r>
              <a:rPr lang="pl-PL" sz="1000" baseline="-25000" dirty="0"/>
              <a:t>C</a:t>
            </a:r>
          </a:p>
        </p:txBody>
      </p:sp>
      <p:sp>
        <p:nvSpPr>
          <p:cNvPr id="102" name="Strzałka w prawo 101"/>
          <p:cNvSpPr/>
          <p:nvPr/>
        </p:nvSpPr>
        <p:spPr>
          <a:xfrm rot="6645079">
            <a:off x="2060123" y="4985468"/>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3" name="pole tekstowe 102"/>
          <p:cNvSpPr txBox="1"/>
          <p:nvPr/>
        </p:nvSpPr>
        <p:spPr>
          <a:xfrm>
            <a:off x="2950294" y="5676944"/>
            <a:ext cx="215037" cy="246221"/>
          </a:xfrm>
          <a:prstGeom prst="rect">
            <a:avLst/>
          </a:prstGeom>
          <a:noFill/>
        </p:spPr>
        <p:txBody>
          <a:bodyPr wrap="square" rtlCol="0">
            <a:spAutoFit/>
          </a:bodyPr>
          <a:lstStyle/>
          <a:p>
            <a:r>
              <a:rPr lang="pl-PL" sz="1000" dirty="0"/>
              <a:t>1</a:t>
            </a:r>
          </a:p>
        </p:txBody>
      </p:sp>
      <p:sp>
        <p:nvSpPr>
          <p:cNvPr id="104" name="pole tekstowe 103"/>
          <p:cNvSpPr txBox="1"/>
          <p:nvPr/>
        </p:nvSpPr>
        <p:spPr>
          <a:xfrm>
            <a:off x="2768224" y="4465250"/>
            <a:ext cx="572215" cy="276999"/>
          </a:xfrm>
          <a:prstGeom prst="rect">
            <a:avLst/>
          </a:prstGeom>
          <a:noFill/>
        </p:spPr>
        <p:txBody>
          <a:bodyPr wrap="square" rtlCol="0">
            <a:spAutoFit/>
          </a:bodyPr>
          <a:lstStyle/>
          <a:p>
            <a:r>
              <a:rPr lang="pl-PL" sz="1200" dirty="0">
                <a:latin typeface="Calibri"/>
              </a:rPr>
              <a:t>M</a:t>
            </a:r>
            <a:r>
              <a:rPr lang="pl-PL" sz="1200" baseline="-25000" dirty="0"/>
              <a:t>12</a:t>
            </a:r>
          </a:p>
        </p:txBody>
      </p:sp>
      <p:sp>
        <p:nvSpPr>
          <p:cNvPr id="105" name="Strzałka kolista 104"/>
          <p:cNvSpPr/>
          <p:nvPr/>
        </p:nvSpPr>
        <p:spPr>
          <a:xfrm rot="11103754" flipH="1" flipV="1">
            <a:off x="2716481" y="4830361"/>
            <a:ext cx="487411" cy="499858"/>
          </a:xfrm>
          <a:prstGeom prst="circularArrow">
            <a:avLst>
              <a:gd name="adj1" fmla="val 6105"/>
              <a:gd name="adj2" fmla="val 1142319"/>
              <a:gd name="adj3" fmla="val 20966145"/>
              <a:gd name="adj4" fmla="val 11047567"/>
              <a:gd name="adj5" fmla="val 6532"/>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25" name="Strzałka kolista 24"/>
          <p:cNvSpPr/>
          <p:nvPr/>
        </p:nvSpPr>
        <p:spPr>
          <a:xfrm rot="11103754">
            <a:off x="2705442" y="5125033"/>
            <a:ext cx="522058" cy="543999"/>
          </a:xfrm>
          <a:prstGeom prst="circularArrow">
            <a:avLst>
              <a:gd name="adj1" fmla="val 6105"/>
              <a:gd name="adj2" fmla="val 1142319"/>
              <a:gd name="adj3" fmla="val 20966145"/>
              <a:gd name="adj4" fmla="val 11047567"/>
              <a:gd name="adj5" fmla="val 65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26" name="pole tekstowe 25"/>
          <p:cNvSpPr txBox="1"/>
          <p:nvPr/>
        </p:nvSpPr>
        <p:spPr>
          <a:xfrm>
            <a:off x="2207062" y="5369892"/>
            <a:ext cx="572215" cy="276999"/>
          </a:xfrm>
          <a:prstGeom prst="rect">
            <a:avLst/>
          </a:prstGeom>
          <a:noFill/>
        </p:spPr>
        <p:txBody>
          <a:bodyPr wrap="square" rtlCol="0">
            <a:spAutoFit/>
          </a:bodyPr>
          <a:lstStyle/>
          <a:p>
            <a:r>
              <a:rPr lang="el-GR" sz="1200" dirty="0">
                <a:latin typeface="Calibri"/>
              </a:rPr>
              <a:t>ω</a:t>
            </a:r>
            <a:r>
              <a:rPr lang="pl-PL" sz="1200" baseline="-25000" dirty="0"/>
              <a:t>12</a:t>
            </a:r>
          </a:p>
        </p:txBody>
      </p:sp>
      <p:sp>
        <p:nvSpPr>
          <p:cNvPr id="27" name="Elipsa 26"/>
          <p:cNvSpPr/>
          <p:nvPr/>
        </p:nvSpPr>
        <p:spPr>
          <a:xfrm>
            <a:off x="2858265" y="5196520"/>
            <a:ext cx="201567" cy="2127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5" name="Łącznik prosty ze strzałką 4"/>
          <p:cNvCxnSpPr/>
          <p:nvPr/>
        </p:nvCxnSpPr>
        <p:spPr>
          <a:xfrm flipH="1">
            <a:off x="3766270" y="4652239"/>
            <a:ext cx="349408" cy="18002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9" name="pole tekstowe 28"/>
          <p:cNvSpPr txBox="1"/>
          <p:nvPr/>
        </p:nvSpPr>
        <p:spPr>
          <a:xfrm>
            <a:off x="3443723" y="4456359"/>
            <a:ext cx="572215" cy="276999"/>
          </a:xfrm>
          <a:prstGeom prst="rect">
            <a:avLst/>
          </a:prstGeom>
          <a:noFill/>
        </p:spPr>
        <p:txBody>
          <a:bodyPr wrap="square" rtlCol="0">
            <a:spAutoFit/>
          </a:bodyPr>
          <a:lstStyle/>
          <a:p>
            <a:r>
              <a:rPr lang="pl-PL" sz="1200" dirty="0">
                <a:latin typeface="Calibri"/>
              </a:rPr>
              <a:t>v</a:t>
            </a:r>
            <a:r>
              <a:rPr lang="pl-PL" sz="1200" baseline="-25000" dirty="0"/>
              <a:t>23</a:t>
            </a:r>
          </a:p>
        </p:txBody>
      </p:sp>
      <p:sp>
        <p:nvSpPr>
          <p:cNvPr id="30" name="pole tekstowe 29"/>
          <p:cNvSpPr txBox="1"/>
          <p:nvPr/>
        </p:nvSpPr>
        <p:spPr>
          <a:xfrm>
            <a:off x="4082760" y="4257092"/>
            <a:ext cx="572215" cy="276999"/>
          </a:xfrm>
          <a:prstGeom prst="rect">
            <a:avLst/>
          </a:prstGeom>
          <a:noFill/>
        </p:spPr>
        <p:txBody>
          <a:bodyPr wrap="square" rtlCol="0">
            <a:spAutoFit/>
          </a:bodyPr>
          <a:lstStyle/>
          <a:p>
            <a:r>
              <a:rPr lang="pl-PL" sz="1200" dirty="0">
                <a:latin typeface="Calibri"/>
              </a:rPr>
              <a:t>v</a:t>
            </a:r>
            <a:r>
              <a:rPr lang="pl-PL" sz="1200" baseline="-25000" dirty="0"/>
              <a:t>32</a:t>
            </a:r>
          </a:p>
        </p:txBody>
      </p:sp>
      <p:cxnSp>
        <p:nvCxnSpPr>
          <p:cNvPr id="31" name="Łącznik prosty ze strzałką 30"/>
          <p:cNvCxnSpPr/>
          <p:nvPr/>
        </p:nvCxnSpPr>
        <p:spPr>
          <a:xfrm flipV="1">
            <a:off x="4156634" y="4465250"/>
            <a:ext cx="343358" cy="172373"/>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Łącznik prosty ze strzałką 35"/>
          <p:cNvCxnSpPr/>
          <p:nvPr/>
        </p:nvCxnSpPr>
        <p:spPr>
          <a:xfrm flipV="1">
            <a:off x="4199968" y="4534091"/>
            <a:ext cx="455007" cy="208158"/>
          </a:xfrm>
          <a:prstGeom prst="straightConnector1">
            <a:avLst/>
          </a:prstGeom>
          <a:ln w="254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pole tekstowe 40"/>
          <p:cNvSpPr txBox="1"/>
          <p:nvPr/>
        </p:nvSpPr>
        <p:spPr>
          <a:xfrm>
            <a:off x="4449772" y="4640322"/>
            <a:ext cx="572215" cy="276999"/>
          </a:xfrm>
          <a:prstGeom prst="rect">
            <a:avLst/>
          </a:prstGeom>
          <a:noFill/>
        </p:spPr>
        <p:txBody>
          <a:bodyPr wrap="square" rtlCol="0">
            <a:spAutoFit/>
          </a:bodyPr>
          <a:lstStyle/>
          <a:p>
            <a:r>
              <a:rPr lang="pl-PL" sz="1200" dirty="0">
                <a:latin typeface="Calibri"/>
              </a:rPr>
              <a:t>T</a:t>
            </a:r>
            <a:r>
              <a:rPr lang="pl-PL" sz="1200" baseline="-25000" dirty="0"/>
              <a:t>32</a:t>
            </a:r>
          </a:p>
        </p:txBody>
      </p:sp>
      <p:cxnSp>
        <p:nvCxnSpPr>
          <p:cNvPr id="42" name="Łącznik prostoliniowy 41"/>
          <p:cNvCxnSpPr/>
          <p:nvPr/>
        </p:nvCxnSpPr>
        <p:spPr>
          <a:xfrm flipH="1" flipV="1">
            <a:off x="3835002" y="3933056"/>
            <a:ext cx="625554" cy="1370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pole tekstowe 42"/>
          <p:cNvSpPr txBox="1"/>
          <p:nvPr/>
        </p:nvSpPr>
        <p:spPr>
          <a:xfrm>
            <a:off x="3896320" y="3848391"/>
            <a:ext cx="137465" cy="246221"/>
          </a:xfrm>
          <a:prstGeom prst="rect">
            <a:avLst/>
          </a:prstGeom>
          <a:noFill/>
        </p:spPr>
        <p:txBody>
          <a:bodyPr wrap="square" rtlCol="0">
            <a:spAutoFit/>
          </a:bodyPr>
          <a:lstStyle/>
          <a:p>
            <a:r>
              <a:rPr lang="pl-PL" sz="1000" dirty="0"/>
              <a:t>n</a:t>
            </a:r>
          </a:p>
        </p:txBody>
      </p:sp>
      <p:sp>
        <p:nvSpPr>
          <p:cNvPr id="44" name="pole tekstowe 43"/>
          <p:cNvSpPr txBox="1"/>
          <p:nvPr/>
        </p:nvSpPr>
        <p:spPr>
          <a:xfrm>
            <a:off x="4473360" y="5073409"/>
            <a:ext cx="137465" cy="246221"/>
          </a:xfrm>
          <a:prstGeom prst="rect">
            <a:avLst/>
          </a:prstGeom>
          <a:noFill/>
        </p:spPr>
        <p:txBody>
          <a:bodyPr wrap="square" rtlCol="0">
            <a:spAutoFit/>
          </a:bodyPr>
          <a:lstStyle/>
          <a:p>
            <a:r>
              <a:rPr lang="pl-PL" sz="1000" dirty="0"/>
              <a:t>n</a:t>
            </a:r>
          </a:p>
        </p:txBody>
      </p:sp>
    </p:spTree>
    <p:extLst>
      <p:ext uri="{BB962C8B-B14F-4D97-AF65-F5344CB8AC3E}">
        <p14:creationId xmlns:p14="http://schemas.microsoft.com/office/powerpoint/2010/main" val="3582620370"/>
      </p:ext>
    </p:extLst>
  </p:cSld>
  <p:clrMapOvr>
    <a:masterClrMapping/>
  </p:clrMapOvr>
  <p:transition>
    <p:randomBa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Zadanie</a:t>
            </a:r>
          </a:p>
        </p:txBody>
      </p:sp>
      <p:sp>
        <p:nvSpPr>
          <p:cNvPr id="4" name="pole tekstowe 3"/>
          <p:cNvSpPr txBox="1"/>
          <p:nvPr/>
        </p:nvSpPr>
        <p:spPr>
          <a:xfrm>
            <a:off x="678456" y="1808819"/>
            <a:ext cx="8357594" cy="1384995"/>
          </a:xfrm>
          <a:prstGeom prst="rect">
            <a:avLst/>
          </a:prstGeom>
          <a:noFill/>
        </p:spPr>
        <p:txBody>
          <a:bodyPr wrap="square" rtlCol="0">
            <a:spAutoFit/>
          </a:bodyPr>
          <a:lstStyle/>
          <a:p>
            <a:r>
              <a:rPr lang="pl-PL" sz="1400" dirty="0"/>
              <a:t>Korzystając zasady zachowania równowagi sił działających na człon 2 znajdujemy kierunki sił oddziaływania par kinematycznych mechanizmu. Przy ich określeniu należy pamiętać, że:</a:t>
            </a:r>
          </a:p>
          <a:p>
            <a:r>
              <a:rPr lang="pl-PL" sz="1400" dirty="0"/>
              <a:t> kierunek siły oddziaływania pary obrotowej jest zawsze styczny do promienia koła tarcia i zgodny </a:t>
            </a:r>
            <a:br>
              <a:rPr lang="pl-PL" sz="1400" dirty="0"/>
            </a:br>
            <a:r>
              <a:rPr lang="pl-PL" sz="1400" dirty="0"/>
              <a:t>z kierunkiem momentu tarcia tej pary natomiast kierunek oddziaływania w parze klasy II jest odchylony od normalnej o kąt tarcia </a:t>
            </a:r>
            <a:r>
              <a:rPr lang="el-GR" sz="1400" dirty="0"/>
              <a:t>ρ</a:t>
            </a:r>
            <a:r>
              <a:rPr lang="pl-PL" sz="1400" dirty="0"/>
              <a:t> i skierowany ku zwrotowi siły tarcia.</a:t>
            </a:r>
          </a:p>
          <a:p>
            <a:endParaRPr lang="pl-PL" sz="1400" dirty="0"/>
          </a:p>
        </p:txBody>
      </p:sp>
      <p:cxnSp>
        <p:nvCxnSpPr>
          <p:cNvPr id="63" name="Łącznik prostoliniowy 62"/>
          <p:cNvCxnSpPr/>
          <p:nvPr/>
        </p:nvCxnSpPr>
        <p:spPr>
          <a:xfrm>
            <a:off x="2189185" y="5447714"/>
            <a:ext cx="158417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Łuk 63"/>
          <p:cNvSpPr/>
          <p:nvPr/>
        </p:nvSpPr>
        <p:spPr>
          <a:xfrm rot="16200000">
            <a:off x="3830485" y="4754637"/>
            <a:ext cx="1260140" cy="1386154"/>
          </a:xfrm>
          <a:prstGeom prst="arc">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65" name="Elipsa 64"/>
          <p:cNvSpPr/>
          <p:nvPr/>
        </p:nvSpPr>
        <p:spPr>
          <a:xfrm>
            <a:off x="2935401" y="5447714"/>
            <a:ext cx="62140" cy="72008"/>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6" name="Trójkąt równoramienny 65"/>
          <p:cNvSpPr/>
          <p:nvPr/>
        </p:nvSpPr>
        <p:spPr>
          <a:xfrm>
            <a:off x="2822455" y="5519722"/>
            <a:ext cx="288032"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67" name="Łącznik prostoliniowy 66"/>
          <p:cNvCxnSpPr/>
          <p:nvPr/>
        </p:nvCxnSpPr>
        <p:spPr>
          <a:xfrm>
            <a:off x="2657237" y="5735746"/>
            <a:ext cx="6480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Łącznik prostoliniowy 67"/>
          <p:cNvCxnSpPr/>
          <p:nvPr/>
        </p:nvCxnSpPr>
        <p:spPr>
          <a:xfrm flipH="1">
            <a:off x="3197297" y="573574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Łącznik prostoliniowy 68"/>
          <p:cNvCxnSpPr/>
          <p:nvPr/>
        </p:nvCxnSpPr>
        <p:spPr>
          <a:xfrm flipH="1">
            <a:off x="3102755" y="573574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Łącznik prostoliniowy 69"/>
          <p:cNvCxnSpPr/>
          <p:nvPr/>
        </p:nvCxnSpPr>
        <p:spPr>
          <a:xfrm flipH="1">
            <a:off x="3003807" y="573574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Łącznik prostoliniowy 70"/>
          <p:cNvCxnSpPr/>
          <p:nvPr/>
        </p:nvCxnSpPr>
        <p:spPr>
          <a:xfrm flipH="1">
            <a:off x="2909265" y="573574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Łącznik prostoliniowy 71"/>
          <p:cNvCxnSpPr/>
          <p:nvPr/>
        </p:nvCxnSpPr>
        <p:spPr>
          <a:xfrm flipH="1">
            <a:off x="2842776" y="573574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Łącznik prostoliniowy 72"/>
          <p:cNvCxnSpPr/>
          <p:nvPr/>
        </p:nvCxnSpPr>
        <p:spPr>
          <a:xfrm flipH="1">
            <a:off x="2748234" y="573574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Łącznik prostoliniowy 73"/>
          <p:cNvCxnSpPr/>
          <p:nvPr/>
        </p:nvCxnSpPr>
        <p:spPr>
          <a:xfrm flipH="1">
            <a:off x="2649286" y="573574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Łącznik prostoliniowy 74"/>
          <p:cNvCxnSpPr/>
          <p:nvPr/>
        </p:nvCxnSpPr>
        <p:spPr>
          <a:xfrm flipH="1">
            <a:off x="2554744" y="5735746"/>
            <a:ext cx="108012" cy="108012"/>
          </a:xfrm>
          <a:prstGeom prst="line">
            <a:avLst/>
          </a:prstGeom>
        </p:spPr>
        <p:style>
          <a:lnRef idx="1">
            <a:schemeClr val="accent1"/>
          </a:lnRef>
          <a:fillRef idx="0">
            <a:schemeClr val="accent1"/>
          </a:fillRef>
          <a:effectRef idx="0">
            <a:schemeClr val="accent1"/>
          </a:effectRef>
          <a:fontRef idx="minor">
            <a:schemeClr val="tx1"/>
          </a:fontRef>
        </p:style>
      </p:cxnSp>
      <p:sp>
        <p:nvSpPr>
          <p:cNvPr id="97" name="pole tekstowe 96"/>
          <p:cNvSpPr txBox="1"/>
          <p:nvPr/>
        </p:nvSpPr>
        <p:spPr>
          <a:xfrm>
            <a:off x="3210767" y="5201492"/>
            <a:ext cx="215037" cy="246221"/>
          </a:xfrm>
          <a:prstGeom prst="rect">
            <a:avLst/>
          </a:prstGeom>
          <a:noFill/>
        </p:spPr>
        <p:txBody>
          <a:bodyPr wrap="square" rtlCol="0">
            <a:spAutoFit/>
          </a:bodyPr>
          <a:lstStyle/>
          <a:p>
            <a:r>
              <a:rPr lang="pl-PL" sz="1000" dirty="0"/>
              <a:t>2</a:t>
            </a:r>
          </a:p>
        </p:txBody>
      </p:sp>
      <p:sp>
        <p:nvSpPr>
          <p:cNvPr id="100" name="pole tekstowe 99"/>
          <p:cNvSpPr txBox="1"/>
          <p:nvPr/>
        </p:nvSpPr>
        <p:spPr>
          <a:xfrm>
            <a:off x="2045169" y="4962924"/>
            <a:ext cx="431555" cy="246221"/>
          </a:xfrm>
          <a:prstGeom prst="rect">
            <a:avLst/>
          </a:prstGeom>
          <a:noFill/>
        </p:spPr>
        <p:txBody>
          <a:bodyPr wrap="square" rtlCol="0">
            <a:spAutoFit/>
          </a:bodyPr>
          <a:lstStyle/>
          <a:p>
            <a:r>
              <a:rPr lang="pl-PL" sz="1000" dirty="0"/>
              <a:t>P</a:t>
            </a:r>
            <a:r>
              <a:rPr lang="pl-PL" sz="1000" baseline="-25000" dirty="0"/>
              <a:t>C</a:t>
            </a:r>
          </a:p>
        </p:txBody>
      </p:sp>
      <p:sp>
        <p:nvSpPr>
          <p:cNvPr id="102" name="Strzałka w prawo 101"/>
          <p:cNvSpPr/>
          <p:nvPr/>
        </p:nvSpPr>
        <p:spPr>
          <a:xfrm rot="6645079">
            <a:off x="2060123" y="5165488"/>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3" name="pole tekstowe 102"/>
          <p:cNvSpPr txBox="1"/>
          <p:nvPr/>
        </p:nvSpPr>
        <p:spPr>
          <a:xfrm>
            <a:off x="2950294" y="5856964"/>
            <a:ext cx="215037" cy="246221"/>
          </a:xfrm>
          <a:prstGeom prst="rect">
            <a:avLst/>
          </a:prstGeom>
          <a:noFill/>
        </p:spPr>
        <p:txBody>
          <a:bodyPr wrap="square" rtlCol="0">
            <a:spAutoFit/>
          </a:bodyPr>
          <a:lstStyle/>
          <a:p>
            <a:r>
              <a:rPr lang="pl-PL" sz="1000" dirty="0"/>
              <a:t>1</a:t>
            </a:r>
          </a:p>
        </p:txBody>
      </p:sp>
      <p:sp>
        <p:nvSpPr>
          <p:cNvPr id="104" name="pole tekstowe 103"/>
          <p:cNvSpPr txBox="1"/>
          <p:nvPr/>
        </p:nvSpPr>
        <p:spPr>
          <a:xfrm>
            <a:off x="2768224" y="4645270"/>
            <a:ext cx="572215" cy="276999"/>
          </a:xfrm>
          <a:prstGeom prst="rect">
            <a:avLst/>
          </a:prstGeom>
          <a:noFill/>
        </p:spPr>
        <p:txBody>
          <a:bodyPr wrap="square" rtlCol="0">
            <a:spAutoFit/>
          </a:bodyPr>
          <a:lstStyle/>
          <a:p>
            <a:r>
              <a:rPr lang="pl-PL" sz="1200" dirty="0">
                <a:latin typeface="Calibri"/>
              </a:rPr>
              <a:t>M</a:t>
            </a:r>
            <a:r>
              <a:rPr lang="pl-PL" sz="1200" baseline="-25000" dirty="0"/>
              <a:t>12</a:t>
            </a:r>
          </a:p>
        </p:txBody>
      </p:sp>
      <p:sp>
        <p:nvSpPr>
          <p:cNvPr id="105" name="Strzałka kolista 104"/>
          <p:cNvSpPr/>
          <p:nvPr/>
        </p:nvSpPr>
        <p:spPr>
          <a:xfrm rot="11103754" flipH="1" flipV="1">
            <a:off x="2724067" y="5072602"/>
            <a:ext cx="537507" cy="524245"/>
          </a:xfrm>
          <a:prstGeom prst="circularArrow">
            <a:avLst>
              <a:gd name="adj1" fmla="val 6105"/>
              <a:gd name="adj2" fmla="val 1142319"/>
              <a:gd name="adj3" fmla="val 20966145"/>
              <a:gd name="adj4" fmla="val 11047567"/>
              <a:gd name="adj5" fmla="val 6532"/>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cxnSp>
        <p:nvCxnSpPr>
          <p:cNvPr id="24" name="Łącznik prostoliniowy 23"/>
          <p:cNvCxnSpPr/>
          <p:nvPr/>
        </p:nvCxnSpPr>
        <p:spPr>
          <a:xfrm flipH="1" flipV="1">
            <a:off x="3527884" y="3465004"/>
            <a:ext cx="932672" cy="20187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Strzałka kolista 24"/>
          <p:cNvSpPr/>
          <p:nvPr/>
        </p:nvSpPr>
        <p:spPr>
          <a:xfrm rot="11103754">
            <a:off x="2705442" y="5305053"/>
            <a:ext cx="522058" cy="543999"/>
          </a:xfrm>
          <a:prstGeom prst="circularArrow">
            <a:avLst>
              <a:gd name="adj1" fmla="val 6105"/>
              <a:gd name="adj2" fmla="val 1142319"/>
              <a:gd name="adj3" fmla="val 20966145"/>
              <a:gd name="adj4" fmla="val 11047567"/>
              <a:gd name="adj5" fmla="val 65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26" name="pole tekstowe 25"/>
          <p:cNvSpPr txBox="1"/>
          <p:nvPr/>
        </p:nvSpPr>
        <p:spPr>
          <a:xfrm>
            <a:off x="2207062" y="5549912"/>
            <a:ext cx="572215" cy="276999"/>
          </a:xfrm>
          <a:prstGeom prst="rect">
            <a:avLst/>
          </a:prstGeom>
          <a:noFill/>
        </p:spPr>
        <p:txBody>
          <a:bodyPr wrap="square" rtlCol="0">
            <a:spAutoFit/>
          </a:bodyPr>
          <a:lstStyle/>
          <a:p>
            <a:r>
              <a:rPr lang="el-GR" sz="1200" dirty="0">
                <a:latin typeface="Calibri"/>
              </a:rPr>
              <a:t>ω</a:t>
            </a:r>
            <a:r>
              <a:rPr lang="pl-PL" sz="1200" baseline="-25000" dirty="0"/>
              <a:t>12</a:t>
            </a:r>
          </a:p>
        </p:txBody>
      </p:sp>
      <p:sp>
        <p:nvSpPr>
          <p:cNvPr id="27" name="Elipsa 26"/>
          <p:cNvSpPr/>
          <p:nvPr/>
        </p:nvSpPr>
        <p:spPr>
          <a:xfrm>
            <a:off x="2858265" y="5376540"/>
            <a:ext cx="201567" cy="2127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5" name="Łącznik prosty ze strzałką 4"/>
          <p:cNvCxnSpPr/>
          <p:nvPr/>
        </p:nvCxnSpPr>
        <p:spPr>
          <a:xfrm flipH="1">
            <a:off x="3766270" y="4832259"/>
            <a:ext cx="349408" cy="18002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9" name="pole tekstowe 28"/>
          <p:cNvSpPr txBox="1"/>
          <p:nvPr/>
        </p:nvSpPr>
        <p:spPr>
          <a:xfrm>
            <a:off x="3443723" y="4636379"/>
            <a:ext cx="572215" cy="276999"/>
          </a:xfrm>
          <a:prstGeom prst="rect">
            <a:avLst/>
          </a:prstGeom>
          <a:noFill/>
        </p:spPr>
        <p:txBody>
          <a:bodyPr wrap="square" rtlCol="0">
            <a:spAutoFit/>
          </a:bodyPr>
          <a:lstStyle/>
          <a:p>
            <a:r>
              <a:rPr lang="pl-PL" sz="1200" dirty="0">
                <a:latin typeface="Calibri"/>
              </a:rPr>
              <a:t>v</a:t>
            </a:r>
            <a:r>
              <a:rPr lang="pl-PL" sz="1200" baseline="-25000" dirty="0"/>
              <a:t>23</a:t>
            </a:r>
          </a:p>
        </p:txBody>
      </p:sp>
      <p:sp>
        <p:nvSpPr>
          <p:cNvPr id="30" name="pole tekstowe 29"/>
          <p:cNvSpPr txBox="1"/>
          <p:nvPr/>
        </p:nvSpPr>
        <p:spPr>
          <a:xfrm>
            <a:off x="4082760" y="4437112"/>
            <a:ext cx="572215" cy="276999"/>
          </a:xfrm>
          <a:prstGeom prst="rect">
            <a:avLst/>
          </a:prstGeom>
          <a:noFill/>
        </p:spPr>
        <p:txBody>
          <a:bodyPr wrap="square" rtlCol="0">
            <a:spAutoFit/>
          </a:bodyPr>
          <a:lstStyle/>
          <a:p>
            <a:r>
              <a:rPr lang="pl-PL" sz="1200" dirty="0">
                <a:latin typeface="Calibri"/>
              </a:rPr>
              <a:t>v</a:t>
            </a:r>
            <a:r>
              <a:rPr lang="pl-PL" sz="1200" baseline="-25000" dirty="0"/>
              <a:t>32</a:t>
            </a:r>
          </a:p>
        </p:txBody>
      </p:sp>
      <p:cxnSp>
        <p:nvCxnSpPr>
          <p:cNvPr id="31" name="Łącznik prosty ze strzałką 30"/>
          <p:cNvCxnSpPr/>
          <p:nvPr/>
        </p:nvCxnSpPr>
        <p:spPr>
          <a:xfrm flipV="1">
            <a:off x="4156634" y="4645270"/>
            <a:ext cx="343358" cy="172373"/>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Łącznik prosty ze strzałką 35"/>
          <p:cNvCxnSpPr/>
          <p:nvPr/>
        </p:nvCxnSpPr>
        <p:spPr>
          <a:xfrm flipV="1">
            <a:off x="4199960" y="4695334"/>
            <a:ext cx="455007" cy="208158"/>
          </a:xfrm>
          <a:prstGeom prst="straightConnector1">
            <a:avLst/>
          </a:prstGeom>
          <a:ln w="254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pole tekstowe 40"/>
          <p:cNvSpPr txBox="1"/>
          <p:nvPr/>
        </p:nvSpPr>
        <p:spPr>
          <a:xfrm>
            <a:off x="4499992" y="4689928"/>
            <a:ext cx="572215" cy="276999"/>
          </a:xfrm>
          <a:prstGeom prst="rect">
            <a:avLst/>
          </a:prstGeom>
          <a:noFill/>
        </p:spPr>
        <p:txBody>
          <a:bodyPr wrap="square" rtlCol="0">
            <a:spAutoFit/>
          </a:bodyPr>
          <a:lstStyle/>
          <a:p>
            <a:r>
              <a:rPr lang="pl-PL" sz="1200" dirty="0">
                <a:latin typeface="Calibri"/>
              </a:rPr>
              <a:t>T</a:t>
            </a:r>
            <a:r>
              <a:rPr lang="pl-PL" sz="1200" baseline="-25000" dirty="0"/>
              <a:t>32</a:t>
            </a:r>
          </a:p>
        </p:txBody>
      </p:sp>
      <p:cxnSp>
        <p:nvCxnSpPr>
          <p:cNvPr id="15" name="Łącznik prostoliniowy 14"/>
          <p:cNvCxnSpPr/>
          <p:nvPr/>
        </p:nvCxnSpPr>
        <p:spPr>
          <a:xfrm flipV="1">
            <a:off x="2189185" y="3032956"/>
            <a:ext cx="976146" cy="24867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Łącznik prostoliniowy 16"/>
          <p:cNvCxnSpPr/>
          <p:nvPr/>
        </p:nvCxnSpPr>
        <p:spPr>
          <a:xfrm flipH="1" flipV="1">
            <a:off x="3017277" y="3032956"/>
            <a:ext cx="1914764" cy="3044829"/>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Łącznik prostoliniowy 50"/>
          <p:cNvCxnSpPr>
            <a:cxnSpLocks/>
          </p:cNvCxnSpPr>
          <p:nvPr/>
        </p:nvCxnSpPr>
        <p:spPr>
          <a:xfrm flipV="1">
            <a:off x="2779277" y="2942947"/>
            <a:ext cx="332542" cy="3294365"/>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37" name="Łuk 36"/>
          <p:cNvSpPr/>
          <p:nvPr/>
        </p:nvSpPr>
        <p:spPr>
          <a:xfrm rot="19046422">
            <a:off x="3350837" y="3688527"/>
            <a:ext cx="376018" cy="317798"/>
          </a:xfrm>
          <a:prstGeom prst="arc">
            <a:avLst>
              <a:gd name="adj1" fmla="val 16200000"/>
              <a:gd name="adj2" fmla="val 20558201"/>
            </a:avLst>
          </a:prstGeom>
          <a:ln w="31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7" name="pole tekstowe 6"/>
          <p:cNvSpPr txBox="1"/>
          <p:nvPr/>
        </p:nvSpPr>
        <p:spPr>
          <a:xfrm>
            <a:off x="3343901" y="3372479"/>
            <a:ext cx="202278" cy="246221"/>
          </a:xfrm>
          <a:prstGeom prst="rect">
            <a:avLst/>
          </a:prstGeom>
          <a:noFill/>
        </p:spPr>
        <p:txBody>
          <a:bodyPr wrap="square" rtlCol="0">
            <a:spAutoFit/>
          </a:bodyPr>
          <a:lstStyle/>
          <a:p>
            <a:r>
              <a:rPr lang="el-GR" sz="1000" dirty="0"/>
              <a:t>ρ</a:t>
            </a:r>
            <a:endParaRPr lang="pl-PL" sz="1000" dirty="0"/>
          </a:p>
        </p:txBody>
      </p:sp>
    </p:spTree>
    <p:extLst>
      <p:ext uri="{BB962C8B-B14F-4D97-AF65-F5344CB8AC3E}">
        <p14:creationId xmlns:p14="http://schemas.microsoft.com/office/powerpoint/2010/main" val="120022074"/>
      </p:ext>
    </p:extLst>
  </p:cSld>
  <p:clrMapOvr>
    <a:masterClrMapping/>
  </p:clrMapOvr>
  <p:transition>
    <p:randomBa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Zadanie</a:t>
            </a:r>
          </a:p>
        </p:txBody>
      </p:sp>
      <p:sp>
        <p:nvSpPr>
          <p:cNvPr id="4" name="pole tekstowe 3"/>
          <p:cNvSpPr txBox="1"/>
          <p:nvPr/>
        </p:nvSpPr>
        <p:spPr>
          <a:xfrm>
            <a:off x="618084" y="1808820"/>
            <a:ext cx="7380820" cy="738664"/>
          </a:xfrm>
          <a:prstGeom prst="rect">
            <a:avLst/>
          </a:prstGeom>
          <a:noFill/>
        </p:spPr>
        <p:txBody>
          <a:bodyPr wrap="square" rtlCol="0">
            <a:spAutoFit/>
          </a:bodyPr>
          <a:lstStyle/>
          <a:p>
            <a:r>
              <a:rPr lang="pl-PL" sz="1400" dirty="0"/>
              <a:t>Kierunki sił oddziaływania członu będącego w równowadze muszą przecinać się w jednym punkcie.</a:t>
            </a:r>
          </a:p>
          <a:p>
            <a:endParaRPr lang="pl-PL" sz="1400" dirty="0"/>
          </a:p>
        </p:txBody>
      </p:sp>
      <p:cxnSp>
        <p:nvCxnSpPr>
          <p:cNvPr id="63" name="Łącznik prostoliniowy 62"/>
          <p:cNvCxnSpPr/>
          <p:nvPr/>
        </p:nvCxnSpPr>
        <p:spPr>
          <a:xfrm>
            <a:off x="2189185" y="5267694"/>
            <a:ext cx="158417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Łuk 63"/>
          <p:cNvSpPr/>
          <p:nvPr/>
        </p:nvSpPr>
        <p:spPr>
          <a:xfrm rot="16200000">
            <a:off x="3830485" y="4574617"/>
            <a:ext cx="1260140" cy="1386154"/>
          </a:xfrm>
          <a:prstGeom prst="arc">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65" name="Elipsa 64"/>
          <p:cNvSpPr/>
          <p:nvPr/>
        </p:nvSpPr>
        <p:spPr>
          <a:xfrm>
            <a:off x="2935401" y="5267694"/>
            <a:ext cx="62140" cy="72008"/>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6" name="Trójkąt równoramienny 65"/>
          <p:cNvSpPr/>
          <p:nvPr/>
        </p:nvSpPr>
        <p:spPr>
          <a:xfrm>
            <a:off x="2822455" y="5339702"/>
            <a:ext cx="288032"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67" name="Łącznik prostoliniowy 66"/>
          <p:cNvCxnSpPr/>
          <p:nvPr/>
        </p:nvCxnSpPr>
        <p:spPr>
          <a:xfrm>
            <a:off x="2657237" y="5555726"/>
            <a:ext cx="6480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Łącznik prostoliniowy 67"/>
          <p:cNvCxnSpPr/>
          <p:nvPr/>
        </p:nvCxnSpPr>
        <p:spPr>
          <a:xfrm flipH="1">
            <a:off x="3197297"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Łącznik prostoliniowy 68"/>
          <p:cNvCxnSpPr/>
          <p:nvPr/>
        </p:nvCxnSpPr>
        <p:spPr>
          <a:xfrm flipH="1">
            <a:off x="3102755"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Łącznik prostoliniowy 69"/>
          <p:cNvCxnSpPr/>
          <p:nvPr/>
        </p:nvCxnSpPr>
        <p:spPr>
          <a:xfrm flipH="1">
            <a:off x="3003807"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Łącznik prostoliniowy 70"/>
          <p:cNvCxnSpPr/>
          <p:nvPr/>
        </p:nvCxnSpPr>
        <p:spPr>
          <a:xfrm flipH="1">
            <a:off x="2909265"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Łącznik prostoliniowy 71"/>
          <p:cNvCxnSpPr/>
          <p:nvPr/>
        </p:nvCxnSpPr>
        <p:spPr>
          <a:xfrm flipH="1">
            <a:off x="2842776"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Łącznik prostoliniowy 72"/>
          <p:cNvCxnSpPr/>
          <p:nvPr/>
        </p:nvCxnSpPr>
        <p:spPr>
          <a:xfrm flipH="1">
            <a:off x="2748234"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Łącznik prostoliniowy 73"/>
          <p:cNvCxnSpPr/>
          <p:nvPr/>
        </p:nvCxnSpPr>
        <p:spPr>
          <a:xfrm flipH="1">
            <a:off x="2649286"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Łącznik prostoliniowy 74"/>
          <p:cNvCxnSpPr/>
          <p:nvPr/>
        </p:nvCxnSpPr>
        <p:spPr>
          <a:xfrm flipH="1">
            <a:off x="2554744" y="5555726"/>
            <a:ext cx="108012" cy="108012"/>
          </a:xfrm>
          <a:prstGeom prst="line">
            <a:avLst/>
          </a:prstGeom>
        </p:spPr>
        <p:style>
          <a:lnRef idx="1">
            <a:schemeClr val="accent1"/>
          </a:lnRef>
          <a:fillRef idx="0">
            <a:schemeClr val="accent1"/>
          </a:fillRef>
          <a:effectRef idx="0">
            <a:schemeClr val="accent1"/>
          </a:effectRef>
          <a:fontRef idx="minor">
            <a:schemeClr val="tx1"/>
          </a:fontRef>
        </p:style>
      </p:cxnSp>
      <p:sp>
        <p:nvSpPr>
          <p:cNvPr id="97" name="pole tekstowe 96"/>
          <p:cNvSpPr txBox="1"/>
          <p:nvPr/>
        </p:nvSpPr>
        <p:spPr>
          <a:xfrm>
            <a:off x="3210767" y="5021472"/>
            <a:ext cx="215037" cy="246221"/>
          </a:xfrm>
          <a:prstGeom prst="rect">
            <a:avLst/>
          </a:prstGeom>
          <a:noFill/>
        </p:spPr>
        <p:txBody>
          <a:bodyPr wrap="square" rtlCol="0">
            <a:spAutoFit/>
          </a:bodyPr>
          <a:lstStyle/>
          <a:p>
            <a:r>
              <a:rPr lang="pl-PL" sz="1000" dirty="0"/>
              <a:t>2</a:t>
            </a:r>
          </a:p>
        </p:txBody>
      </p:sp>
      <p:sp>
        <p:nvSpPr>
          <p:cNvPr id="100" name="pole tekstowe 99"/>
          <p:cNvSpPr txBox="1"/>
          <p:nvPr/>
        </p:nvSpPr>
        <p:spPr>
          <a:xfrm>
            <a:off x="2045169" y="4782904"/>
            <a:ext cx="431555" cy="246221"/>
          </a:xfrm>
          <a:prstGeom prst="rect">
            <a:avLst/>
          </a:prstGeom>
          <a:noFill/>
        </p:spPr>
        <p:txBody>
          <a:bodyPr wrap="square" rtlCol="0">
            <a:spAutoFit/>
          </a:bodyPr>
          <a:lstStyle/>
          <a:p>
            <a:r>
              <a:rPr lang="pl-PL" sz="1000" dirty="0"/>
              <a:t>P</a:t>
            </a:r>
            <a:r>
              <a:rPr lang="pl-PL" sz="1000" baseline="-25000" dirty="0"/>
              <a:t>C</a:t>
            </a:r>
          </a:p>
        </p:txBody>
      </p:sp>
      <p:sp>
        <p:nvSpPr>
          <p:cNvPr id="102" name="Strzałka w prawo 101"/>
          <p:cNvSpPr/>
          <p:nvPr/>
        </p:nvSpPr>
        <p:spPr>
          <a:xfrm rot="6645079">
            <a:off x="2060123" y="4985468"/>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3" name="pole tekstowe 102"/>
          <p:cNvSpPr txBox="1"/>
          <p:nvPr/>
        </p:nvSpPr>
        <p:spPr>
          <a:xfrm>
            <a:off x="2625928" y="5620246"/>
            <a:ext cx="215037" cy="246221"/>
          </a:xfrm>
          <a:prstGeom prst="rect">
            <a:avLst/>
          </a:prstGeom>
          <a:noFill/>
        </p:spPr>
        <p:txBody>
          <a:bodyPr wrap="square" rtlCol="0">
            <a:spAutoFit/>
          </a:bodyPr>
          <a:lstStyle/>
          <a:p>
            <a:r>
              <a:rPr lang="pl-PL" sz="1000" dirty="0"/>
              <a:t>1</a:t>
            </a:r>
          </a:p>
        </p:txBody>
      </p:sp>
      <p:sp>
        <p:nvSpPr>
          <p:cNvPr id="104" name="pole tekstowe 103"/>
          <p:cNvSpPr txBox="1"/>
          <p:nvPr/>
        </p:nvSpPr>
        <p:spPr>
          <a:xfrm>
            <a:off x="2610068" y="4596729"/>
            <a:ext cx="572215" cy="276999"/>
          </a:xfrm>
          <a:prstGeom prst="rect">
            <a:avLst/>
          </a:prstGeom>
          <a:noFill/>
        </p:spPr>
        <p:txBody>
          <a:bodyPr wrap="square" rtlCol="0">
            <a:spAutoFit/>
          </a:bodyPr>
          <a:lstStyle/>
          <a:p>
            <a:r>
              <a:rPr lang="pl-PL" sz="1200" dirty="0">
                <a:latin typeface="Calibri"/>
              </a:rPr>
              <a:t>M</a:t>
            </a:r>
            <a:r>
              <a:rPr lang="pl-PL" sz="1200" baseline="-25000" dirty="0"/>
              <a:t>12</a:t>
            </a:r>
          </a:p>
        </p:txBody>
      </p:sp>
      <p:sp>
        <p:nvSpPr>
          <p:cNvPr id="105" name="Strzałka kolista 104"/>
          <p:cNvSpPr/>
          <p:nvPr/>
        </p:nvSpPr>
        <p:spPr>
          <a:xfrm rot="11103754" flipH="1" flipV="1">
            <a:off x="2697453" y="4887795"/>
            <a:ext cx="475895" cy="617449"/>
          </a:xfrm>
          <a:prstGeom prst="circularArrow">
            <a:avLst>
              <a:gd name="adj1" fmla="val 6105"/>
              <a:gd name="adj2" fmla="val 1142319"/>
              <a:gd name="adj3" fmla="val 20966145"/>
              <a:gd name="adj4" fmla="val 11047567"/>
              <a:gd name="adj5" fmla="val 6532"/>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cxnSp>
        <p:nvCxnSpPr>
          <p:cNvPr id="24" name="Łącznik prostoliniowy 23"/>
          <p:cNvCxnSpPr/>
          <p:nvPr/>
        </p:nvCxnSpPr>
        <p:spPr>
          <a:xfrm flipH="1" flipV="1">
            <a:off x="3527884" y="3284984"/>
            <a:ext cx="932672" cy="20187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Strzałka kolista 24"/>
          <p:cNvSpPr/>
          <p:nvPr/>
        </p:nvSpPr>
        <p:spPr>
          <a:xfrm rot="11103754">
            <a:off x="2705442" y="5125033"/>
            <a:ext cx="522058" cy="543999"/>
          </a:xfrm>
          <a:prstGeom prst="circularArrow">
            <a:avLst>
              <a:gd name="adj1" fmla="val 6105"/>
              <a:gd name="adj2" fmla="val 1142319"/>
              <a:gd name="adj3" fmla="val 20966145"/>
              <a:gd name="adj4" fmla="val 11047567"/>
              <a:gd name="adj5" fmla="val 65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26" name="pole tekstowe 25"/>
          <p:cNvSpPr txBox="1"/>
          <p:nvPr/>
        </p:nvSpPr>
        <p:spPr>
          <a:xfrm>
            <a:off x="2207062" y="5369892"/>
            <a:ext cx="572215" cy="276999"/>
          </a:xfrm>
          <a:prstGeom prst="rect">
            <a:avLst/>
          </a:prstGeom>
          <a:noFill/>
        </p:spPr>
        <p:txBody>
          <a:bodyPr wrap="square" rtlCol="0">
            <a:spAutoFit/>
          </a:bodyPr>
          <a:lstStyle/>
          <a:p>
            <a:r>
              <a:rPr lang="el-GR" sz="1200" dirty="0">
                <a:latin typeface="Calibri"/>
              </a:rPr>
              <a:t>ω</a:t>
            </a:r>
            <a:r>
              <a:rPr lang="pl-PL" sz="1200" baseline="-25000" dirty="0"/>
              <a:t>12</a:t>
            </a:r>
          </a:p>
        </p:txBody>
      </p:sp>
      <p:sp>
        <p:nvSpPr>
          <p:cNvPr id="27" name="Elipsa 26"/>
          <p:cNvSpPr/>
          <p:nvPr/>
        </p:nvSpPr>
        <p:spPr>
          <a:xfrm>
            <a:off x="2858265" y="5196520"/>
            <a:ext cx="201567" cy="2127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5" name="Łącznik prosty ze strzałką 4"/>
          <p:cNvCxnSpPr/>
          <p:nvPr/>
        </p:nvCxnSpPr>
        <p:spPr>
          <a:xfrm flipH="1">
            <a:off x="3766270" y="4652239"/>
            <a:ext cx="349408" cy="18002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9" name="pole tekstowe 28"/>
          <p:cNvSpPr txBox="1"/>
          <p:nvPr/>
        </p:nvSpPr>
        <p:spPr>
          <a:xfrm>
            <a:off x="3443723" y="4456359"/>
            <a:ext cx="572215" cy="276999"/>
          </a:xfrm>
          <a:prstGeom prst="rect">
            <a:avLst/>
          </a:prstGeom>
          <a:noFill/>
        </p:spPr>
        <p:txBody>
          <a:bodyPr wrap="square" rtlCol="0">
            <a:spAutoFit/>
          </a:bodyPr>
          <a:lstStyle/>
          <a:p>
            <a:r>
              <a:rPr lang="pl-PL" sz="1200" dirty="0">
                <a:latin typeface="Calibri"/>
              </a:rPr>
              <a:t>v</a:t>
            </a:r>
            <a:r>
              <a:rPr lang="pl-PL" sz="1200" baseline="-25000" dirty="0"/>
              <a:t>23</a:t>
            </a:r>
          </a:p>
        </p:txBody>
      </p:sp>
      <p:sp>
        <p:nvSpPr>
          <p:cNvPr id="30" name="pole tekstowe 29"/>
          <p:cNvSpPr txBox="1"/>
          <p:nvPr/>
        </p:nvSpPr>
        <p:spPr>
          <a:xfrm>
            <a:off x="4082760" y="4257092"/>
            <a:ext cx="572215" cy="276999"/>
          </a:xfrm>
          <a:prstGeom prst="rect">
            <a:avLst/>
          </a:prstGeom>
          <a:noFill/>
        </p:spPr>
        <p:txBody>
          <a:bodyPr wrap="square" rtlCol="0">
            <a:spAutoFit/>
          </a:bodyPr>
          <a:lstStyle/>
          <a:p>
            <a:r>
              <a:rPr lang="pl-PL" sz="1200" dirty="0">
                <a:latin typeface="Calibri"/>
              </a:rPr>
              <a:t>v</a:t>
            </a:r>
            <a:r>
              <a:rPr lang="pl-PL" sz="1200" baseline="-25000" dirty="0"/>
              <a:t>32</a:t>
            </a:r>
          </a:p>
        </p:txBody>
      </p:sp>
      <p:cxnSp>
        <p:nvCxnSpPr>
          <p:cNvPr id="31" name="Łącznik prosty ze strzałką 30"/>
          <p:cNvCxnSpPr/>
          <p:nvPr/>
        </p:nvCxnSpPr>
        <p:spPr>
          <a:xfrm flipV="1">
            <a:off x="4156634" y="4465250"/>
            <a:ext cx="343358" cy="172373"/>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Łącznik prosty ze strzałką 35"/>
          <p:cNvCxnSpPr/>
          <p:nvPr/>
        </p:nvCxnSpPr>
        <p:spPr>
          <a:xfrm flipV="1">
            <a:off x="4199968" y="4534091"/>
            <a:ext cx="455007" cy="208158"/>
          </a:xfrm>
          <a:prstGeom prst="straightConnector1">
            <a:avLst/>
          </a:prstGeom>
          <a:ln w="254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pole tekstowe 40"/>
          <p:cNvSpPr txBox="1"/>
          <p:nvPr/>
        </p:nvSpPr>
        <p:spPr>
          <a:xfrm>
            <a:off x="4449772" y="4640322"/>
            <a:ext cx="572215" cy="276999"/>
          </a:xfrm>
          <a:prstGeom prst="rect">
            <a:avLst/>
          </a:prstGeom>
          <a:noFill/>
        </p:spPr>
        <p:txBody>
          <a:bodyPr wrap="square" rtlCol="0">
            <a:spAutoFit/>
          </a:bodyPr>
          <a:lstStyle/>
          <a:p>
            <a:r>
              <a:rPr lang="pl-PL" sz="1200" dirty="0">
                <a:latin typeface="Calibri"/>
              </a:rPr>
              <a:t>T</a:t>
            </a:r>
            <a:r>
              <a:rPr lang="pl-PL" sz="1200" baseline="-25000" dirty="0"/>
              <a:t>32</a:t>
            </a:r>
          </a:p>
        </p:txBody>
      </p:sp>
      <p:cxnSp>
        <p:nvCxnSpPr>
          <p:cNvPr id="15" name="Łącznik prostoliniowy 14"/>
          <p:cNvCxnSpPr/>
          <p:nvPr/>
        </p:nvCxnSpPr>
        <p:spPr>
          <a:xfrm flipV="1">
            <a:off x="2189185" y="2285873"/>
            <a:ext cx="1194683" cy="30538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Łącznik prostoliniowy 16"/>
          <p:cNvCxnSpPr/>
          <p:nvPr/>
        </p:nvCxnSpPr>
        <p:spPr>
          <a:xfrm flipH="1" flipV="1">
            <a:off x="2896783" y="2672917"/>
            <a:ext cx="2035257" cy="3224847"/>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Łącznik prostoliniowy 50"/>
          <p:cNvCxnSpPr>
            <a:cxnSpLocks/>
          </p:cNvCxnSpPr>
          <p:nvPr/>
        </p:nvCxnSpPr>
        <p:spPr>
          <a:xfrm flipV="1">
            <a:off x="2826076" y="2440237"/>
            <a:ext cx="356207" cy="322350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54" name="Strzałka w prawo 53"/>
          <p:cNvSpPr/>
          <p:nvPr/>
        </p:nvSpPr>
        <p:spPr>
          <a:xfrm rot="6844613">
            <a:off x="6377171" y="4592934"/>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5" name="pole tekstowe 54"/>
          <p:cNvSpPr txBox="1"/>
          <p:nvPr/>
        </p:nvSpPr>
        <p:spPr>
          <a:xfrm>
            <a:off x="6549112" y="4816980"/>
            <a:ext cx="431555" cy="246221"/>
          </a:xfrm>
          <a:prstGeom prst="rect">
            <a:avLst/>
          </a:prstGeom>
          <a:noFill/>
        </p:spPr>
        <p:txBody>
          <a:bodyPr wrap="square" rtlCol="0">
            <a:spAutoFit/>
          </a:bodyPr>
          <a:lstStyle/>
          <a:p>
            <a:r>
              <a:rPr lang="pl-PL" sz="1000" dirty="0"/>
              <a:t>P</a:t>
            </a:r>
            <a:r>
              <a:rPr lang="pl-PL" sz="1000" baseline="-25000" dirty="0"/>
              <a:t>C</a:t>
            </a:r>
          </a:p>
        </p:txBody>
      </p:sp>
      <p:cxnSp>
        <p:nvCxnSpPr>
          <p:cNvPr id="56" name="Łącznik prostoliniowy 55"/>
          <p:cNvCxnSpPr>
            <a:cxnSpLocks/>
          </p:cNvCxnSpPr>
          <p:nvPr/>
        </p:nvCxnSpPr>
        <p:spPr>
          <a:xfrm flipV="1">
            <a:off x="6456540" y="3812787"/>
            <a:ext cx="188130" cy="1310884"/>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7" name="Łącznik prostoliniowy 56"/>
          <p:cNvCxnSpPr/>
          <p:nvPr/>
        </p:nvCxnSpPr>
        <p:spPr>
          <a:xfrm flipH="1" flipV="1">
            <a:off x="6428746" y="3871895"/>
            <a:ext cx="627530" cy="1045426"/>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37" name="Łuk 36"/>
          <p:cNvSpPr/>
          <p:nvPr/>
        </p:nvSpPr>
        <p:spPr>
          <a:xfrm rot="19046422">
            <a:off x="3350837" y="3508507"/>
            <a:ext cx="376018" cy="317798"/>
          </a:xfrm>
          <a:prstGeom prst="arc">
            <a:avLst>
              <a:gd name="adj1" fmla="val 16200000"/>
              <a:gd name="adj2" fmla="val 20558201"/>
            </a:avLst>
          </a:prstGeom>
          <a:ln w="31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42" name="Strzałka w prawo 41"/>
          <p:cNvSpPr/>
          <p:nvPr/>
        </p:nvSpPr>
        <p:spPr>
          <a:xfrm rot="16594891" flipV="1">
            <a:off x="6199196" y="4488754"/>
            <a:ext cx="675023" cy="45719"/>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3" name="Strzałka w prawo 42"/>
          <p:cNvSpPr/>
          <p:nvPr/>
        </p:nvSpPr>
        <p:spPr>
          <a:xfrm rot="3551793">
            <a:off x="6506925" y="4247976"/>
            <a:ext cx="351350" cy="101346"/>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4" name="pole tekstowe 43"/>
          <p:cNvSpPr txBox="1"/>
          <p:nvPr/>
        </p:nvSpPr>
        <p:spPr>
          <a:xfrm flipH="1">
            <a:off x="6179474" y="4306473"/>
            <a:ext cx="302239" cy="348813"/>
          </a:xfrm>
          <a:prstGeom prst="rect">
            <a:avLst/>
          </a:prstGeom>
          <a:noFill/>
        </p:spPr>
        <p:txBody>
          <a:bodyPr wrap="square" rtlCol="0">
            <a:spAutoFit/>
          </a:bodyPr>
          <a:lstStyle/>
          <a:p>
            <a:r>
              <a:rPr lang="pl-PL" sz="1000" dirty="0"/>
              <a:t>P</a:t>
            </a:r>
            <a:r>
              <a:rPr lang="pl-PL" sz="1000" baseline="-25000" dirty="0"/>
              <a:t>12</a:t>
            </a:r>
          </a:p>
        </p:txBody>
      </p:sp>
      <p:sp>
        <p:nvSpPr>
          <p:cNvPr id="45" name="pole tekstowe 44"/>
          <p:cNvSpPr txBox="1"/>
          <p:nvPr/>
        </p:nvSpPr>
        <p:spPr>
          <a:xfrm>
            <a:off x="6696729" y="4060252"/>
            <a:ext cx="431555" cy="246221"/>
          </a:xfrm>
          <a:prstGeom prst="rect">
            <a:avLst/>
          </a:prstGeom>
          <a:noFill/>
        </p:spPr>
        <p:txBody>
          <a:bodyPr wrap="square" rtlCol="0">
            <a:spAutoFit/>
          </a:bodyPr>
          <a:lstStyle/>
          <a:p>
            <a:r>
              <a:rPr lang="pl-PL" sz="1000" dirty="0"/>
              <a:t>P</a:t>
            </a:r>
            <a:r>
              <a:rPr lang="pl-PL" sz="1000" baseline="-25000" dirty="0"/>
              <a:t>32</a:t>
            </a:r>
          </a:p>
        </p:txBody>
      </p:sp>
      <p:sp>
        <p:nvSpPr>
          <p:cNvPr id="46" name="pole tekstowe 45"/>
          <p:cNvSpPr txBox="1"/>
          <p:nvPr/>
        </p:nvSpPr>
        <p:spPr>
          <a:xfrm>
            <a:off x="5494060" y="2423218"/>
            <a:ext cx="3470427" cy="1169551"/>
          </a:xfrm>
          <a:prstGeom prst="rect">
            <a:avLst/>
          </a:prstGeom>
          <a:noFill/>
        </p:spPr>
        <p:txBody>
          <a:bodyPr wrap="square" rtlCol="0">
            <a:spAutoFit/>
          </a:bodyPr>
          <a:lstStyle/>
          <a:p>
            <a:r>
              <a:rPr lang="pl-PL" sz="1400" dirty="0"/>
              <a:t>Wyznaczone kierunki pozwalają graficznie określić moduły sił oddziaływania w poszczególnych parach kinematycznych.</a:t>
            </a:r>
          </a:p>
          <a:p>
            <a:endParaRPr lang="pl-PL" sz="1400" dirty="0"/>
          </a:p>
        </p:txBody>
      </p:sp>
      <p:sp>
        <p:nvSpPr>
          <p:cNvPr id="47" name="pole tekstowe 46"/>
          <p:cNvSpPr txBox="1"/>
          <p:nvPr/>
        </p:nvSpPr>
        <p:spPr>
          <a:xfrm>
            <a:off x="3343901" y="3248980"/>
            <a:ext cx="202278" cy="246221"/>
          </a:xfrm>
          <a:prstGeom prst="rect">
            <a:avLst/>
          </a:prstGeom>
          <a:noFill/>
        </p:spPr>
        <p:txBody>
          <a:bodyPr wrap="square" rtlCol="0">
            <a:spAutoFit/>
          </a:bodyPr>
          <a:lstStyle/>
          <a:p>
            <a:r>
              <a:rPr lang="el-GR" sz="1000" dirty="0"/>
              <a:t>ρ</a:t>
            </a:r>
            <a:endParaRPr lang="pl-PL" sz="1000" dirty="0"/>
          </a:p>
        </p:txBody>
      </p:sp>
      <p:sp>
        <p:nvSpPr>
          <p:cNvPr id="48" name="pole tekstowe 47"/>
          <p:cNvSpPr txBox="1"/>
          <p:nvPr/>
        </p:nvSpPr>
        <p:spPr>
          <a:xfrm>
            <a:off x="3896320" y="3848391"/>
            <a:ext cx="137465" cy="246221"/>
          </a:xfrm>
          <a:prstGeom prst="rect">
            <a:avLst/>
          </a:prstGeom>
          <a:noFill/>
        </p:spPr>
        <p:txBody>
          <a:bodyPr wrap="square" rtlCol="0">
            <a:spAutoFit/>
          </a:bodyPr>
          <a:lstStyle/>
          <a:p>
            <a:r>
              <a:rPr lang="pl-PL" sz="1000" dirty="0"/>
              <a:t>n</a:t>
            </a:r>
          </a:p>
        </p:txBody>
      </p:sp>
      <p:sp>
        <p:nvSpPr>
          <p:cNvPr id="49" name="pole tekstowe 48"/>
          <p:cNvSpPr txBox="1"/>
          <p:nvPr/>
        </p:nvSpPr>
        <p:spPr>
          <a:xfrm>
            <a:off x="4209817" y="5123671"/>
            <a:ext cx="137465" cy="246221"/>
          </a:xfrm>
          <a:prstGeom prst="rect">
            <a:avLst/>
          </a:prstGeom>
          <a:noFill/>
        </p:spPr>
        <p:txBody>
          <a:bodyPr wrap="square" rtlCol="0">
            <a:spAutoFit/>
          </a:bodyPr>
          <a:lstStyle/>
          <a:p>
            <a:r>
              <a:rPr lang="pl-PL" sz="1000" dirty="0"/>
              <a:t>n</a:t>
            </a:r>
          </a:p>
        </p:txBody>
      </p:sp>
    </p:spTree>
    <p:extLst>
      <p:ext uri="{BB962C8B-B14F-4D97-AF65-F5344CB8AC3E}">
        <p14:creationId xmlns:p14="http://schemas.microsoft.com/office/powerpoint/2010/main" val="2687272029"/>
      </p:ext>
    </p:extLst>
  </p:cSld>
  <p:clrMapOvr>
    <a:masterClrMapping/>
  </p:clrMapOvr>
  <p:transition>
    <p:randomBa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Zadanie</a:t>
            </a:r>
          </a:p>
        </p:txBody>
      </p:sp>
      <p:sp>
        <p:nvSpPr>
          <p:cNvPr id="4" name="pole tekstowe 3"/>
          <p:cNvSpPr txBox="1"/>
          <p:nvPr/>
        </p:nvSpPr>
        <p:spPr>
          <a:xfrm>
            <a:off x="618084" y="1808820"/>
            <a:ext cx="7380820" cy="523220"/>
          </a:xfrm>
          <a:prstGeom prst="rect">
            <a:avLst/>
          </a:prstGeom>
          <a:noFill/>
        </p:spPr>
        <p:txBody>
          <a:bodyPr wrap="square" rtlCol="0">
            <a:spAutoFit/>
          </a:bodyPr>
          <a:lstStyle/>
          <a:p>
            <a:r>
              <a:rPr lang="pl-PL" sz="1400" dirty="0"/>
              <a:t>Przechodzimy do wyznaczenia sił działających na człon 3</a:t>
            </a:r>
          </a:p>
          <a:p>
            <a:endParaRPr lang="pl-PL" sz="1400" dirty="0"/>
          </a:p>
        </p:txBody>
      </p:sp>
      <p:sp>
        <p:nvSpPr>
          <p:cNvPr id="46" name="Prostokąt 45"/>
          <p:cNvSpPr/>
          <p:nvPr/>
        </p:nvSpPr>
        <p:spPr>
          <a:xfrm>
            <a:off x="3167844" y="3507639"/>
            <a:ext cx="108012" cy="9001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7" name="Trójkąt równoramienny 46"/>
          <p:cNvSpPr/>
          <p:nvPr/>
        </p:nvSpPr>
        <p:spPr>
          <a:xfrm flipV="1">
            <a:off x="3168382" y="4407739"/>
            <a:ext cx="107474" cy="162196"/>
          </a:xfrm>
          <a:prstGeom prst="triangl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8" name="Prostokąt 47"/>
          <p:cNvSpPr/>
          <p:nvPr/>
        </p:nvSpPr>
        <p:spPr>
          <a:xfrm>
            <a:off x="2879812" y="3507639"/>
            <a:ext cx="180020" cy="469555"/>
          </a:xfrm>
          <a:prstGeom prst="rect">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9" name="Trójkąt równoramienny 48"/>
          <p:cNvSpPr/>
          <p:nvPr/>
        </p:nvSpPr>
        <p:spPr>
          <a:xfrm rot="5400000">
            <a:off x="3050831" y="3516640"/>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0" name="Trójkąt równoramienny 49"/>
          <p:cNvSpPr/>
          <p:nvPr/>
        </p:nvSpPr>
        <p:spPr>
          <a:xfrm rot="5400000">
            <a:off x="3050831" y="3860181"/>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2" name="Prostokąt 51"/>
          <p:cNvSpPr/>
          <p:nvPr/>
        </p:nvSpPr>
        <p:spPr>
          <a:xfrm flipH="1">
            <a:off x="3383869" y="3508552"/>
            <a:ext cx="180020" cy="469555"/>
          </a:xfrm>
          <a:prstGeom prst="rect">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3" name="Trójkąt równoramienny 52"/>
          <p:cNvSpPr/>
          <p:nvPr/>
        </p:nvSpPr>
        <p:spPr>
          <a:xfrm rot="16200000" flipH="1">
            <a:off x="3266856" y="3517553"/>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8" name="Trójkąt równoramienny 57"/>
          <p:cNvSpPr/>
          <p:nvPr/>
        </p:nvSpPr>
        <p:spPr>
          <a:xfrm rot="16200000" flipH="1">
            <a:off x="3266856" y="3861094"/>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59" name="Łącznik prostoliniowy 58"/>
          <p:cNvCxnSpPr>
            <a:stCxn id="50" idx="0"/>
            <a:endCxn id="50" idx="4"/>
          </p:cNvCxnSpPr>
          <p:nvPr/>
        </p:nvCxnSpPr>
        <p:spPr>
          <a:xfrm flipH="1">
            <a:off x="3059832" y="3922138"/>
            <a:ext cx="108012" cy="55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Łącznik prostoliniowy 59"/>
          <p:cNvCxnSpPr/>
          <p:nvPr/>
        </p:nvCxnSpPr>
        <p:spPr>
          <a:xfrm flipH="1" flipV="1">
            <a:off x="2873929" y="3977194"/>
            <a:ext cx="188499" cy="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Łącznik prostoliniowy 60"/>
          <p:cNvCxnSpPr/>
          <p:nvPr/>
        </p:nvCxnSpPr>
        <p:spPr>
          <a:xfrm flipH="1" flipV="1">
            <a:off x="2873929" y="3507639"/>
            <a:ext cx="1" cy="461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Łącznik prostoliniowy 61"/>
          <p:cNvCxnSpPr>
            <a:stCxn id="49" idx="2"/>
          </p:cNvCxnSpPr>
          <p:nvPr/>
        </p:nvCxnSpPr>
        <p:spPr>
          <a:xfrm flipH="1">
            <a:off x="2873931" y="3507639"/>
            <a:ext cx="185901" cy="913"/>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Łącznik prostoliniowy 75"/>
          <p:cNvCxnSpPr>
            <a:stCxn id="49" idx="2"/>
            <a:endCxn id="49" idx="0"/>
          </p:cNvCxnSpPr>
          <p:nvPr/>
        </p:nvCxnSpPr>
        <p:spPr>
          <a:xfrm>
            <a:off x="3059832" y="3507639"/>
            <a:ext cx="108012" cy="70958"/>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Łącznik prostoliniowy 76"/>
          <p:cNvCxnSpPr>
            <a:stCxn id="50" idx="2"/>
            <a:endCxn id="49" idx="4"/>
          </p:cNvCxnSpPr>
          <p:nvPr/>
        </p:nvCxnSpPr>
        <p:spPr>
          <a:xfrm flipV="1">
            <a:off x="3059832" y="3633653"/>
            <a:ext cx="0" cy="217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Łącznik prostoliniowy 77"/>
          <p:cNvCxnSpPr/>
          <p:nvPr/>
        </p:nvCxnSpPr>
        <p:spPr>
          <a:xfrm flipV="1">
            <a:off x="3383869" y="3635009"/>
            <a:ext cx="0" cy="217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Łącznik prostoliniowy 78"/>
          <p:cNvCxnSpPr/>
          <p:nvPr/>
        </p:nvCxnSpPr>
        <p:spPr>
          <a:xfrm flipH="1" flipV="1">
            <a:off x="3558615" y="3500721"/>
            <a:ext cx="1" cy="461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Łącznik prostoliniowy 79"/>
          <p:cNvCxnSpPr/>
          <p:nvPr/>
        </p:nvCxnSpPr>
        <p:spPr>
          <a:xfrm flipH="1" flipV="1">
            <a:off x="3376900" y="3978107"/>
            <a:ext cx="188499" cy="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Łącznik prostoliniowy 80"/>
          <p:cNvCxnSpPr/>
          <p:nvPr/>
        </p:nvCxnSpPr>
        <p:spPr>
          <a:xfrm flipH="1">
            <a:off x="3376902" y="3508552"/>
            <a:ext cx="185901" cy="913"/>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Łącznik prostoliniowy 81"/>
          <p:cNvCxnSpPr/>
          <p:nvPr/>
        </p:nvCxnSpPr>
        <p:spPr>
          <a:xfrm flipH="1">
            <a:off x="3275856" y="3507639"/>
            <a:ext cx="108012" cy="55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Łącznik prostoliniowy 82"/>
          <p:cNvCxnSpPr/>
          <p:nvPr/>
        </p:nvCxnSpPr>
        <p:spPr>
          <a:xfrm>
            <a:off x="3279396" y="3922138"/>
            <a:ext cx="108012" cy="70958"/>
          </a:xfrm>
          <a:prstGeom prst="line">
            <a:avLst/>
          </a:prstGeom>
        </p:spPr>
        <p:style>
          <a:lnRef idx="1">
            <a:schemeClr val="accent1"/>
          </a:lnRef>
          <a:fillRef idx="0">
            <a:schemeClr val="accent1"/>
          </a:fillRef>
          <a:effectRef idx="0">
            <a:schemeClr val="accent1"/>
          </a:effectRef>
          <a:fontRef idx="minor">
            <a:schemeClr val="tx1"/>
          </a:fontRef>
        </p:style>
      </p:cxnSp>
      <p:sp>
        <p:nvSpPr>
          <p:cNvPr id="84" name="pole tekstowe 83"/>
          <p:cNvSpPr txBox="1"/>
          <p:nvPr/>
        </p:nvSpPr>
        <p:spPr>
          <a:xfrm>
            <a:off x="3582615" y="3589460"/>
            <a:ext cx="215037" cy="246221"/>
          </a:xfrm>
          <a:prstGeom prst="rect">
            <a:avLst/>
          </a:prstGeom>
          <a:noFill/>
        </p:spPr>
        <p:txBody>
          <a:bodyPr wrap="square" rtlCol="0">
            <a:spAutoFit/>
          </a:bodyPr>
          <a:lstStyle/>
          <a:p>
            <a:r>
              <a:rPr lang="pl-PL" sz="1000" dirty="0"/>
              <a:t>1</a:t>
            </a:r>
          </a:p>
        </p:txBody>
      </p:sp>
      <p:sp>
        <p:nvSpPr>
          <p:cNvPr id="85" name="pole tekstowe 84"/>
          <p:cNvSpPr txBox="1"/>
          <p:nvPr/>
        </p:nvSpPr>
        <p:spPr>
          <a:xfrm>
            <a:off x="3335396" y="4083703"/>
            <a:ext cx="215037" cy="246221"/>
          </a:xfrm>
          <a:prstGeom prst="rect">
            <a:avLst/>
          </a:prstGeom>
          <a:noFill/>
        </p:spPr>
        <p:txBody>
          <a:bodyPr wrap="square" rtlCol="0">
            <a:spAutoFit/>
          </a:bodyPr>
          <a:lstStyle/>
          <a:p>
            <a:r>
              <a:rPr lang="pl-PL" sz="1000" dirty="0"/>
              <a:t>3</a:t>
            </a:r>
          </a:p>
        </p:txBody>
      </p:sp>
      <p:sp>
        <p:nvSpPr>
          <p:cNvPr id="86" name="Strzałka w prawo 85"/>
          <p:cNvSpPr/>
          <p:nvPr/>
        </p:nvSpPr>
        <p:spPr>
          <a:xfrm rot="5400000">
            <a:off x="2970091" y="3209586"/>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7" name="pole tekstowe 86"/>
          <p:cNvSpPr txBox="1"/>
          <p:nvPr/>
        </p:nvSpPr>
        <p:spPr>
          <a:xfrm>
            <a:off x="3329862" y="2999369"/>
            <a:ext cx="431555" cy="246221"/>
          </a:xfrm>
          <a:prstGeom prst="rect">
            <a:avLst/>
          </a:prstGeom>
          <a:noFill/>
        </p:spPr>
        <p:txBody>
          <a:bodyPr wrap="square" rtlCol="0">
            <a:spAutoFit/>
          </a:bodyPr>
          <a:lstStyle/>
          <a:p>
            <a:r>
              <a:rPr lang="pl-PL" sz="1000" dirty="0"/>
              <a:t>S=?</a:t>
            </a:r>
          </a:p>
        </p:txBody>
      </p:sp>
      <p:sp>
        <p:nvSpPr>
          <p:cNvPr id="88" name="Strzałka w prawo 87"/>
          <p:cNvSpPr/>
          <p:nvPr/>
        </p:nvSpPr>
        <p:spPr>
          <a:xfrm rot="3217052" flipH="1">
            <a:off x="3188592" y="4666151"/>
            <a:ext cx="289238" cy="5941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9" name="pole tekstowe 88"/>
          <p:cNvSpPr txBox="1"/>
          <p:nvPr/>
        </p:nvSpPr>
        <p:spPr>
          <a:xfrm>
            <a:off x="3405915" y="4725144"/>
            <a:ext cx="431555" cy="246221"/>
          </a:xfrm>
          <a:prstGeom prst="rect">
            <a:avLst/>
          </a:prstGeom>
          <a:noFill/>
        </p:spPr>
        <p:txBody>
          <a:bodyPr wrap="square" rtlCol="0">
            <a:spAutoFit/>
          </a:bodyPr>
          <a:lstStyle/>
          <a:p>
            <a:r>
              <a:rPr lang="pl-PL" sz="1000" dirty="0"/>
              <a:t>P</a:t>
            </a:r>
            <a:r>
              <a:rPr lang="pl-PL" sz="1000" baseline="-25000" dirty="0"/>
              <a:t>23</a:t>
            </a:r>
          </a:p>
        </p:txBody>
      </p:sp>
    </p:spTree>
    <p:extLst>
      <p:ext uri="{BB962C8B-B14F-4D97-AF65-F5344CB8AC3E}">
        <p14:creationId xmlns:p14="http://schemas.microsoft.com/office/powerpoint/2010/main" val="3391711235"/>
      </p:ext>
    </p:extLst>
  </p:cSld>
  <p:clrMapOvr>
    <a:masterClrMapping/>
  </p:clrMapOvr>
  <p:transition>
    <p:randomBa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Zadanie</a:t>
            </a:r>
          </a:p>
        </p:txBody>
      </p:sp>
      <p:sp>
        <p:nvSpPr>
          <p:cNvPr id="4" name="pole tekstowe 3"/>
          <p:cNvSpPr txBox="1"/>
          <p:nvPr/>
        </p:nvSpPr>
        <p:spPr>
          <a:xfrm>
            <a:off x="618084" y="1808820"/>
            <a:ext cx="7380820" cy="738664"/>
          </a:xfrm>
          <a:prstGeom prst="rect">
            <a:avLst/>
          </a:prstGeom>
          <a:noFill/>
        </p:spPr>
        <p:txBody>
          <a:bodyPr wrap="square" rtlCol="0">
            <a:spAutoFit/>
          </a:bodyPr>
          <a:lstStyle/>
          <a:p>
            <a:r>
              <a:rPr lang="pl-PL" sz="1400" dirty="0"/>
              <a:t>W pierwszej kolejności określamy kierunki prędkości względnych członów 3 i 1, co pozwala wyznaczyć kierunek działania siły tarcia T</a:t>
            </a:r>
            <a:r>
              <a:rPr lang="pl-PL" sz="1400" baseline="-25000" dirty="0"/>
              <a:t>13</a:t>
            </a:r>
            <a:r>
              <a:rPr lang="pl-PL" sz="1400" dirty="0"/>
              <a:t>.</a:t>
            </a:r>
          </a:p>
          <a:p>
            <a:endParaRPr lang="pl-PL" sz="1400" dirty="0"/>
          </a:p>
        </p:txBody>
      </p:sp>
      <p:sp>
        <p:nvSpPr>
          <p:cNvPr id="46" name="Prostokąt 45"/>
          <p:cNvSpPr/>
          <p:nvPr/>
        </p:nvSpPr>
        <p:spPr>
          <a:xfrm>
            <a:off x="3167844" y="3507639"/>
            <a:ext cx="108012" cy="9001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7" name="Trójkąt równoramienny 46"/>
          <p:cNvSpPr/>
          <p:nvPr/>
        </p:nvSpPr>
        <p:spPr>
          <a:xfrm flipV="1">
            <a:off x="3168382" y="4407739"/>
            <a:ext cx="107474" cy="162196"/>
          </a:xfrm>
          <a:prstGeom prst="triangl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8" name="Prostokąt 47"/>
          <p:cNvSpPr/>
          <p:nvPr/>
        </p:nvSpPr>
        <p:spPr>
          <a:xfrm>
            <a:off x="2879812" y="3507639"/>
            <a:ext cx="180020" cy="469555"/>
          </a:xfrm>
          <a:prstGeom prst="rect">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9" name="Trójkąt równoramienny 48"/>
          <p:cNvSpPr/>
          <p:nvPr/>
        </p:nvSpPr>
        <p:spPr>
          <a:xfrm rot="5400000">
            <a:off x="3050831" y="3516640"/>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0" name="Trójkąt równoramienny 49"/>
          <p:cNvSpPr/>
          <p:nvPr/>
        </p:nvSpPr>
        <p:spPr>
          <a:xfrm rot="5400000">
            <a:off x="3050831" y="3860181"/>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2" name="Prostokąt 51"/>
          <p:cNvSpPr/>
          <p:nvPr/>
        </p:nvSpPr>
        <p:spPr>
          <a:xfrm flipH="1">
            <a:off x="3383869" y="3508552"/>
            <a:ext cx="180020" cy="469555"/>
          </a:xfrm>
          <a:prstGeom prst="rect">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3" name="Trójkąt równoramienny 52"/>
          <p:cNvSpPr/>
          <p:nvPr/>
        </p:nvSpPr>
        <p:spPr>
          <a:xfrm rot="16200000" flipH="1">
            <a:off x="3266856" y="3517553"/>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8" name="Trójkąt równoramienny 57"/>
          <p:cNvSpPr/>
          <p:nvPr/>
        </p:nvSpPr>
        <p:spPr>
          <a:xfrm rot="16200000" flipH="1">
            <a:off x="3266856" y="3861094"/>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59" name="Łącznik prostoliniowy 58"/>
          <p:cNvCxnSpPr>
            <a:stCxn id="50" idx="0"/>
            <a:endCxn id="50" idx="4"/>
          </p:cNvCxnSpPr>
          <p:nvPr/>
        </p:nvCxnSpPr>
        <p:spPr>
          <a:xfrm flipH="1">
            <a:off x="3059832" y="3922138"/>
            <a:ext cx="108012" cy="55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Łącznik prostoliniowy 59"/>
          <p:cNvCxnSpPr/>
          <p:nvPr/>
        </p:nvCxnSpPr>
        <p:spPr>
          <a:xfrm flipH="1" flipV="1">
            <a:off x="2873929" y="3977194"/>
            <a:ext cx="188499" cy="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Łącznik prostoliniowy 60"/>
          <p:cNvCxnSpPr/>
          <p:nvPr/>
        </p:nvCxnSpPr>
        <p:spPr>
          <a:xfrm flipH="1" flipV="1">
            <a:off x="2873929" y="3507639"/>
            <a:ext cx="1" cy="461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Łącznik prostoliniowy 61"/>
          <p:cNvCxnSpPr>
            <a:stCxn id="49" idx="2"/>
          </p:cNvCxnSpPr>
          <p:nvPr/>
        </p:nvCxnSpPr>
        <p:spPr>
          <a:xfrm flipH="1">
            <a:off x="2873931" y="3507639"/>
            <a:ext cx="185901" cy="913"/>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Łącznik prostoliniowy 75"/>
          <p:cNvCxnSpPr>
            <a:stCxn id="49" idx="2"/>
            <a:endCxn id="49" idx="0"/>
          </p:cNvCxnSpPr>
          <p:nvPr/>
        </p:nvCxnSpPr>
        <p:spPr>
          <a:xfrm>
            <a:off x="3059832" y="3507639"/>
            <a:ext cx="108012" cy="70958"/>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Łącznik prostoliniowy 76"/>
          <p:cNvCxnSpPr>
            <a:stCxn id="50" idx="2"/>
            <a:endCxn id="49" idx="4"/>
          </p:cNvCxnSpPr>
          <p:nvPr/>
        </p:nvCxnSpPr>
        <p:spPr>
          <a:xfrm flipV="1">
            <a:off x="3059832" y="3633653"/>
            <a:ext cx="0" cy="217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Łącznik prostoliniowy 77"/>
          <p:cNvCxnSpPr/>
          <p:nvPr/>
        </p:nvCxnSpPr>
        <p:spPr>
          <a:xfrm flipV="1">
            <a:off x="3383869" y="3635009"/>
            <a:ext cx="0" cy="217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Łącznik prostoliniowy 78"/>
          <p:cNvCxnSpPr/>
          <p:nvPr/>
        </p:nvCxnSpPr>
        <p:spPr>
          <a:xfrm flipH="1" flipV="1">
            <a:off x="3558615" y="3500721"/>
            <a:ext cx="1" cy="461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Łącznik prostoliniowy 79"/>
          <p:cNvCxnSpPr/>
          <p:nvPr/>
        </p:nvCxnSpPr>
        <p:spPr>
          <a:xfrm flipH="1" flipV="1">
            <a:off x="3376900" y="3978107"/>
            <a:ext cx="188499" cy="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Łącznik prostoliniowy 80"/>
          <p:cNvCxnSpPr/>
          <p:nvPr/>
        </p:nvCxnSpPr>
        <p:spPr>
          <a:xfrm flipH="1">
            <a:off x="3376902" y="3508552"/>
            <a:ext cx="185901" cy="913"/>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Łącznik prostoliniowy 81"/>
          <p:cNvCxnSpPr/>
          <p:nvPr/>
        </p:nvCxnSpPr>
        <p:spPr>
          <a:xfrm flipH="1">
            <a:off x="3275856" y="3507639"/>
            <a:ext cx="108012" cy="55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Łącznik prostoliniowy 82"/>
          <p:cNvCxnSpPr/>
          <p:nvPr/>
        </p:nvCxnSpPr>
        <p:spPr>
          <a:xfrm>
            <a:off x="3279396" y="3922138"/>
            <a:ext cx="108012" cy="70958"/>
          </a:xfrm>
          <a:prstGeom prst="line">
            <a:avLst/>
          </a:prstGeom>
        </p:spPr>
        <p:style>
          <a:lnRef idx="1">
            <a:schemeClr val="accent1"/>
          </a:lnRef>
          <a:fillRef idx="0">
            <a:schemeClr val="accent1"/>
          </a:fillRef>
          <a:effectRef idx="0">
            <a:schemeClr val="accent1"/>
          </a:effectRef>
          <a:fontRef idx="minor">
            <a:schemeClr val="tx1"/>
          </a:fontRef>
        </p:style>
      </p:cxnSp>
      <p:sp>
        <p:nvSpPr>
          <p:cNvPr id="84" name="pole tekstowe 83"/>
          <p:cNvSpPr txBox="1"/>
          <p:nvPr/>
        </p:nvSpPr>
        <p:spPr>
          <a:xfrm>
            <a:off x="3582615" y="3589460"/>
            <a:ext cx="215037" cy="246221"/>
          </a:xfrm>
          <a:prstGeom prst="rect">
            <a:avLst/>
          </a:prstGeom>
          <a:noFill/>
        </p:spPr>
        <p:txBody>
          <a:bodyPr wrap="square" rtlCol="0">
            <a:spAutoFit/>
          </a:bodyPr>
          <a:lstStyle/>
          <a:p>
            <a:r>
              <a:rPr lang="pl-PL" sz="1000" dirty="0"/>
              <a:t>1</a:t>
            </a:r>
          </a:p>
        </p:txBody>
      </p:sp>
      <p:sp>
        <p:nvSpPr>
          <p:cNvPr id="85" name="pole tekstowe 84"/>
          <p:cNvSpPr txBox="1"/>
          <p:nvPr/>
        </p:nvSpPr>
        <p:spPr>
          <a:xfrm>
            <a:off x="3335396" y="4083703"/>
            <a:ext cx="215037" cy="246221"/>
          </a:xfrm>
          <a:prstGeom prst="rect">
            <a:avLst/>
          </a:prstGeom>
          <a:noFill/>
        </p:spPr>
        <p:txBody>
          <a:bodyPr wrap="square" rtlCol="0">
            <a:spAutoFit/>
          </a:bodyPr>
          <a:lstStyle/>
          <a:p>
            <a:r>
              <a:rPr lang="pl-PL" sz="1000" dirty="0"/>
              <a:t>3</a:t>
            </a:r>
          </a:p>
        </p:txBody>
      </p:sp>
      <p:sp>
        <p:nvSpPr>
          <p:cNvPr id="86" name="Strzałka w prawo 85"/>
          <p:cNvSpPr/>
          <p:nvPr/>
        </p:nvSpPr>
        <p:spPr>
          <a:xfrm rot="5400000">
            <a:off x="2970091" y="3209586"/>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7" name="pole tekstowe 86"/>
          <p:cNvSpPr txBox="1"/>
          <p:nvPr/>
        </p:nvSpPr>
        <p:spPr>
          <a:xfrm>
            <a:off x="3329862" y="2999369"/>
            <a:ext cx="431555" cy="246221"/>
          </a:xfrm>
          <a:prstGeom prst="rect">
            <a:avLst/>
          </a:prstGeom>
          <a:noFill/>
        </p:spPr>
        <p:txBody>
          <a:bodyPr wrap="square" rtlCol="0">
            <a:spAutoFit/>
          </a:bodyPr>
          <a:lstStyle/>
          <a:p>
            <a:r>
              <a:rPr lang="pl-PL" sz="1000" dirty="0"/>
              <a:t>S=?</a:t>
            </a:r>
          </a:p>
        </p:txBody>
      </p:sp>
      <p:sp>
        <p:nvSpPr>
          <p:cNvPr id="88" name="Strzałka w prawo 87"/>
          <p:cNvSpPr/>
          <p:nvPr/>
        </p:nvSpPr>
        <p:spPr>
          <a:xfrm rot="3217052" flipH="1">
            <a:off x="3188592" y="4666151"/>
            <a:ext cx="289238" cy="5941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9" name="pole tekstowe 88"/>
          <p:cNvSpPr txBox="1"/>
          <p:nvPr/>
        </p:nvSpPr>
        <p:spPr>
          <a:xfrm>
            <a:off x="3405915" y="4725144"/>
            <a:ext cx="431555" cy="246221"/>
          </a:xfrm>
          <a:prstGeom prst="rect">
            <a:avLst/>
          </a:prstGeom>
          <a:noFill/>
        </p:spPr>
        <p:txBody>
          <a:bodyPr wrap="square" rtlCol="0">
            <a:spAutoFit/>
          </a:bodyPr>
          <a:lstStyle/>
          <a:p>
            <a:r>
              <a:rPr lang="pl-PL" sz="1000" dirty="0"/>
              <a:t>P</a:t>
            </a:r>
            <a:r>
              <a:rPr lang="pl-PL" sz="1000" baseline="-25000" dirty="0"/>
              <a:t>23</a:t>
            </a:r>
          </a:p>
        </p:txBody>
      </p:sp>
      <p:cxnSp>
        <p:nvCxnSpPr>
          <p:cNvPr id="6" name="Łącznik prosty ze strzałką 5"/>
          <p:cNvCxnSpPr/>
          <p:nvPr/>
        </p:nvCxnSpPr>
        <p:spPr>
          <a:xfrm flipV="1">
            <a:off x="3059832" y="4206813"/>
            <a:ext cx="0" cy="365936"/>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1" name="Łącznik prosty ze strzałką 90"/>
          <p:cNvCxnSpPr/>
          <p:nvPr/>
        </p:nvCxnSpPr>
        <p:spPr>
          <a:xfrm>
            <a:off x="2627784" y="4085141"/>
            <a:ext cx="0" cy="35152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2" name="pole tekstowe 91"/>
          <p:cNvSpPr txBox="1"/>
          <p:nvPr/>
        </p:nvSpPr>
        <p:spPr>
          <a:xfrm>
            <a:off x="2736289" y="4432105"/>
            <a:ext cx="431555" cy="246221"/>
          </a:xfrm>
          <a:prstGeom prst="rect">
            <a:avLst/>
          </a:prstGeom>
          <a:noFill/>
        </p:spPr>
        <p:txBody>
          <a:bodyPr wrap="square" rtlCol="0">
            <a:spAutoFit/>
          </a:bodyPr>
          <a:lstStyle/>
          <a:p>
            <a:r>
              <a:rPr lang="pl-PL" sz="1000" dirty="0"/>
              <a:t>v</a:t>
            </a:r>
            <a:r>
              <a:rPr lang="pl-PL" sz="1000" baseline="-25000" dirty="0"/>
              <a:t>31</a:t>
            </a:r>
          </a:p>
        </p:txBody>
      </p:sp>
      <p:sp>
        <p:nvSpPr>
          <p:cNvPr id="93" name="pole tekstowe 92"/>
          <p:cNvSpPr txBox="1"/>
          <p:nvPr/>
        </p:nvSpPr>
        <p:spPr>
          <a:xfrm>
            <a:off x="2162469" y="4143560"/>
            <a:ext cx="431555" cy="246221"/>
          </a:xfrm>
          <a:prstGeom prst="rect">
            <a:avLst/>
          </a:prstGeom>
          <a:noFill/>
        </p:spPr>
        <p:txBody>
          <a:bodyPr wrap="square" rtlCol="0">
            <a:spAutoFit/>
          </a:bodyPr>
          <a:lstStyle/>
          <a:p>
            <a:r>
              <a:rPr lang="pl-PL" sz="1000" dirty="0"/>
              <a:t>v</a:t>
            </a:r>
            <a:r>
              <a:rPr lang="pl-PL" sz="1000" baseline="-25000" dirty="0"/>
              <a:t>13</a:t>
            </a:r>
          </a:p>
        </p:txBody>
      </p:sp>
      <p:cxnSp>
        <p:nvCxnSpPr>
          <p:cNvPr id="95" name="Łącznik prosty ze strzałką 94"/>
          <p:cNvCxnSpPr/>
          <p:nvPr/>
        </p:nvCxnSpPr>
        <p:spPr>
          <a:xfrm>
            <a:off x="1943708" y="4080584"/>
            <a:ext cx="0" cy="597742"/>
          </a:xfrm>
          <a:prstGeom prst="straightConnector1">
            <a:avLst/>
          </a:prstGeom>
          <a:ln w="2222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6" name="pole tekstowe 95"/>
          <p:cNvSpPr txBox="1"/>
          <p:nvPr/>
        </p:nvSpPr>
        <p:spPr>
          <a:xfrm>
            <a:off x="1473202" y="4264429"/>
            <a:ext cx="431555" cy="246221"/>
          </a:xfrm>
          <a:prstGeom prst="rect">
            <a:avLst/>
          </a:prstGeom>
          <a:noFill/>
        </p:spPr>
        <p:txBody>
          <a:bodyPr wrap="square" rtlCol="0">
            <a:spAutoFit/>
          </a:bodyPr>
          <a:lstStyle/>
          <a:p>
            <a:r>
              <a:rPr lang="pl-PL" sz="1000" dirty="0"/>
              <a:t>T</a:t>
            </a:r>
            <a:r>
              <a:rPr lang="pl-PL" sz="1000" baseline="-25000" dirty="0"/>
              <a:t>13</a:t>
            </a:r>
          </a:p>
        </p:txBody>
      </p:sp>
    </p:spTree>
    <p:extLst>
      <p:ext uri="{BB962C8B-B14F-4D97-AF65-F5344CB8AC3E}">
        <p14:creationId xmlns:p14="http://schemas.microsoft.com/office/powerpoint/2010/main" val="1594130879"/>
      </p:ext>
    </p:extLst>
  </p:cSld>
  <p:clrMapOvr>
    <a:masterClrMapping/>
  </p:clrMapOvr>
  <p:transition>
    <p:randomBa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Zadanie</a:t>
            </a:r>
          </a:p>
        </p:txBody>
      </p:sp>
      <p:sp>
        <p:nvSpPr>
          <p:cNvPr id="4" name="pole tekstowe 3"/>
          <p:cNvSpPr txBox="1"/>
          <p:nvPr/>
        </p:nvSpPr>
        <p:spPr>
          <a:xfrm>
            <a:off x="618084" y="1808820"/>
            <a:ext cx="7380820" cy="738664"/>
          </a:xfrm>
          <a:prstGeom prst="rect">
            <a:avLst/>
          </a:prstGeom>
          <a:noFill/>
        </p:spPr>
        <p:txBody>
          <a:bodyPr wrap="square" rtlCol="0">
            <a:spAutoFit/>
          </a:bodyPr>
          <a:lstStyle/>
          <a:p>
            <a:r>
              <a:rPr lang="pl-PL" sz="1400" dirty="0"/>
              <a:t>Następnie z punktów styku członu 13A i 13B prowadzimy kierunki linii odziaływania. Linie te odchylają się o kąt tarcia </a:t>
            </a:r>
            <a:r>
              <a:rPr lang="el-GR" sz="1400" dirty="0"/>
              <a:t>ρ</a:t>
            </a:r>
            <a:r>
              <a:rPr lang="pl-PL" sz="1400" dirty="0"/>
              <a:t> zgodnie z kierunkiem działania siły tarcia T</a:t>
            </a:r>
            <a:r>
              <a:rPr lang="pl-PL" sz="1400" baseline="-25000" dirty="0"/>
              <a:t>13</a:t>
            </a:r>
            <a:r>
              <a:rPr lang="pl-PL" sz="1400" dirty="0"/>
              <a:t>. </a:t>
            </a:r>
          </a:p>
          <a:p>
            <a:endParaRPr lang="pl-PL" sz="1400" dirty="0"/>
          </a:p>
        </p:txBody>
      </p:sp>
      <p:sp>
        <p:nvSpPr>
          <p:cNvPr id="46" name="Prostokąt 45"/>
          <p:cNvSpPr/>
          <p:nvPr/>
        </p:nvSpPr>
        <p:spPr>
          <a:xfrm>
            <a:off x="3167844" y="3507639"/>
            <a:ext cx="108012" cy="9001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7" name="Trójkąt równoramienny 46"/>
          <p:cNvSpPr/>
          <p:nvPr/>
        </p:nvSpPr>
        <p:spPr>
          <a:xfrm flipV="1">
            <a:off x="3168382" y="4407739"/>
            <a:ext cx="107474" cy="162196"/>
          </a:xfrm>
          <a:prstGeom prst="triangl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8" name="Prostokąt 47"/>
          <p:cNvSpPr/>
          <p:nvPr/>
        </p:nvSpPr>
        <p:spPr>
          <a:xfrm>
            <a:off x="2879812" y="3507639"/>
            <a:ext cx="180020" cy="469555"/>
          </a:xfrm>
          <a:prstGeom prst="rect">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9" name="Trójkąt równoramienny 48"/>
          <p:cNvSpPr/>
          <p:nvPr/>
        </p:nvSpPr>
        <p:spPr>
          <a:xfrm rot="5400000">
            <a:off x="3050831" y="3516640"/>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0" name="Trójkąt równoramienny 49"/>
          <p:cNvSpPr/>
          <p:nvPr/>
        </p:nvSpPr>
        <p:spPr>
          <a:xfrm rot="5400000">
            <a:off x="3050831" y="3860181"/>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2" name="Prostokąt 51"/>
          <p:cNvSpPr/>
          <p:nvPr/>
        </p:nvSpPr>
        <p:spPr>
          <a:xfrm flipH="1">
            <a:off x="3383869" y="3508552"/>
            <a:ext cx="180020" cy="469555"/>
          </a:xfrm>
          <a:prstGeom prst="rect">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3" name="Trójkąt równoramienny 52"/>
          <p:cNvSpPr/>
          <p:nvPr/>
        </p:nvSpPr>
        <p:spPr>
          <a:xfrm rot="16200000" flipH="1">
            <a:off x="3266856" y="3517553"/>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8" name="Trójkąt równoramienny 57"/>
          <p:cNvSpPr/>
          <p:nvPr/>
        </p:nvSpPr>
        <p:spPr>
          <a:xfrm rot="16200000" flipH="1">
            <a:off x="3266856" y="3861094"/>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59" name="Łącznik prostoliniowy 58"/>
          <p:cNvCxnSpPr>
            <a:stCxn id="50" idx="0"/>
            <a:endCxn id="50" idx="4"/>
          </p:cNvCxnSpPr>
          <p:nvPr/>
        </p:nvCxnSpPr>
        <p:spPr>
          <a:xfrm flipH="1">
            <a:off x="3059832" y="3922138"/>
            <a:ext cx="108012" cy="55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Łącznik prostoliniowy 59"/>
          <p:cNvCxnSpPr/>
          <p:nvPr/>
        </p:nvCxnSpPr>
        <p:spPr>
          <a:xfrm flipH="1" flipV="1">
            <a:off x="2873929" y="3977194"/>
            <a:ext cx="188499" cy="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Łącznik prostoliniowy 60"/>
          <p:cNvCxnSpPr/>
          <p:nvPr/>
        </p:nvCxnSpPr>
        <p:spPr>
          <a:xfrm flipH="1" flipV="1">
            <a:off x="2873929" y="3507639"/>
            <a:ext cx="1" cy="461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Łącznik prostoliniowy 61"/>
          <p:cNvCxnSpPr>
            <a:stCxn id="49" idx="2"/>
          </p:cNvCxnSpPr>
          <p:nvPr/>
        </p:nvCxnSpPr>
        <p:spPr>
          <a:xfrm flipH="1">
            <a:off x="2873931" y="3507639"/>
            <a:ext cx="185901" cy="913"/>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Łącznik prostoliniowy 75"/>
          <p:cNvCxnSpPr>
            <a:stCxn id="49" idx="2"/>
            <a:endCxn id="49" idx="0"/>
          </p:cNvCxnSpPr>
          <p:nvPr/>
        </p:nvCxnSpPr>
        <p:spPr>
          <a:xfrm>
            <a:off x="3059832" y="3507639"/>
            <a:ext cx="108012" cy="70958"/>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Łącznik prostoliniowy 76"/>
          <p:cNvCxnSpPr>
            <a:stCxn id="50" idx="2"/>
            <a:endCxn id="49" idx="4"/>
          </p:cNvCxnSpPr>
          <p:nvPr/>
        </p:nvCxnSpPr>
        <p:spPr>
          <a:xfrm flipV="1">
            <a:off x="3059832" y="3633653"/>
            <a:ext cx="0" cy="217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Łącznik prostoliniowy 77"/>
          <p:cNvCxnSpPr/>
          <p:nvPr/>
        </p:nvCxnSpPr>
        <p:spPr>
          <a:xfrm flipV="1">
            <a:off x="3383869" y="3635009"/>
            <a:ext cx="0" cy="217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Łącznik prostoliniowy 78"/>
          <p:cNvCxnSpPr/>
          <p:nvPr/>
        </p:nvCxnSpPr>
        <p:spPr>
          <a:xfrm flipH="1" flipV="1">
            <a:off x="3558615" y="3500721"/>
            <a:ext cx="1" cy="461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Łącznik prostoliniowy 79"/>
          <p:cNvCxnSpPr/>
          <p:nvPr/>
        </p:nvCxnSpPr>
        <p:spPr>
          <a:xfrm flipH="1" flipV="1">
            <a:off x="3376900" y="3978107"/>
            <a:ext cx="188499" cy="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Łącznik prostoliniowy 80"/>
          <p:cNvCxnSpPr/>
          <p:nvPr/>
        </p:nvCxnSpPr>
        <p:spPr>
          <a:xfrm flipH="1">
            <a:off x="3376902" y="3508552"/>
            <a:ext cx="185901" cy="913"/>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Łącznik prostoliniowy 81"/>
          <p:cNvCxnSpPr/>
          <p:nvPr/>
        </p:nvCxnSpPr>
        <p:spPr>
          <a:xfrm flipH="1">
            <a:off x="3275856" y="3507639"/>
            <a:ext cx="108012" cy="55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Łącznik prostoliniowy 82"/>
          <p:cNvCxnSpPr/>
          <p:nvPr/>
        </p:nvCxnSpPr>
        <p:spPr>
          <a:xfrm>
            <a:off x="3279396" y="3922138"/>
            <a:ext cx="108012" cy="70958"/>
          </a:xfrm>
          <a:prstGeom prst="line">
            <a:avLst/>
          </a:prstGeom>
        </p:spPr>
        <p:style>
          <a:lnRef idx="1">
            <a:schemeClr val="accent1"/>
          </a:lnRef>
          <a:fillRef idx="0">
            <a:schemeClr val="accent1"/>
          </a:fillRef>
          <a:effectRef idx="0">
            <a:schemeClr val="accent1"/>
          </a:effectRef>
          <a:fontRef idx="minor">
            <a:schemeClr val="tx1"/>
          </a:fontRef>
        </p:style>
      </p:cxnSp>
      <p:sp>
        <p:nvSpPr>
          <p:cNvPr id="84" name="pole tekstowe 83"/>
          <p:cNvSpPr txBox="1"/>
          <p:nvPr/>
        </p:nvSpPr>
        <p:spPr>
          <a:xfrm>
            <a:off x="3582615" y="3589460"/>
            <a:ext cx="215037" cy="246221"/>
          </a:xfrm>
          <a:prstGeom prst="rect">
            <a:avLst/>
          </a:prstGeom>
          <a:noFill/>
        </p:spPr>
        <p:txBody>
          <a:bodyPr wrap="square" rtlCol="0">
            <a:spAutoFit/>
          </a:bodyPr>
          <a:lstStyle/>
          <a:p>
            <a:r>
              <a:rPr lang="pl-PL" sz="1000" dirty="0"/>
              <a:t>1</a:t>
            </a:r>
          </a:p>
        </p:txBody>
      </p:sp>
      <p:sp>
        <p:nvSpPr>
          <p:cNvPr id="85" name="pole tekstowe 84"/>
          <p:cNvSpPr txBox="1"/>
          <p:nvPr/>
        </p:nvSpPr>
        <p:spPr>
          <a:xfrm>
            <a:off x="3335396" y="4083703"/>
            <a:ext cx="215037" cy="246221"/>
          </a:xfrm>
          <a:prstGeom prst="rect">
            <a:avLst/>
          </a:prstGeom>
          <a:noFill/>
        </p:spPr>
        <p:txBody>
          <a:bodyPr wrap="square" rtlCol="0">
            <a:spAutoFit/>
          </a:bodyPr>
          <a:lstStyle/>
          <a:p>
            <a:r>
              <a:rPr lang="pl-PL" sz="1000" dirty="0"/>
              <a:t>3</a:t>
            </a:r>
          </a:p>
        </p:txBody>
      </p:sp>
      <p:sp>
        <p:nvSpPr>
          <p:cNvPr id="86" name="Strzałka w prawo 85"/>
          <p:cNvSpPr/>
          <p:nvPr/>
        </p:nvSpPr>
        <p:spPr>
          <a:xfrm rot="5400000">
            <a:off x="2970091" y="3209586"/>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7" name="pole tekstowe 86"/>
          <p:cNvSpPr txBox="1"/>
          <p:nvPr/>
        </p:nvSpPr>
        <p:spPr>
          <a:xfrm>
            <a:off x="3329862" y="2999369"/>
            <a:ext cx="431555" cy="246221"/>
          </a:xfrm>
          <a:prstGeom prst="rect">
            <a:avLst/>
          </a:prstGeom>
          <a:noFill/>
        </p:spPr>
        <p:txBody>
          <a:bodyPr wrap="square" rtlCol="0">
            <a:spAutoFit/>
          </a:bodyPr>
          <a:lstStyle/>
          <a:p>
            <a:r>
              <a:rPr lang="pl-PL" sz="1000" dirty="0"/>
              <a:t>S=?</a:t>
            </a:r>
          </a:p>
        </p:txBody>
      </p:sp>
      <p:sp>
        <p:nvSpPr>
          <p:cNvPr id="88" name="Strzałka w prawo 87"/>
          <p:cNvSpPr/>
          <p:nvPr/>
        </p:nvSpPr>
        <p:spPr>
          <a:xfrm rot="3217052" flipH="1">
            <a:off x="3188592" y="4666151"/>
            <a:ext cx="289238" cy="5941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9" name="pole tekstowe 88"/>
          <p:cNvSpPr txBox="1"/>
          <p:nvPr/>
        </p:nvSpPr>
        <p:spPr>
          <a:xfrm>
            <a:off x="3405915" y="4725144"/>
            <a:ext cx="431555" cy="246221"/>
          </a:xfrm>
          <a:prstGeom prst="rect">
            <a:avLst/>
          </a:prstGeom>
          <a:noFill/>
        </p:spPr>
        <p:txBody>
          <a:bodyPr wrap="square" rtlCol="0">
            <a:spAutoFit/>
          </a:bodyPr>
          <a:lstStyle/>
          <a:p>
            <a:r>
              <a:rPr lang="pl-PL" sz="1000" dirty="0"/>
              <a:t>P</a:t>
            </a:r>
            <a:r>
              <a:rPr lang="pl-PL" sz="1000" baseline="-25000" dirty="0"/>
              <a:t>23</a:t>
            </a:r>
          </a:p>
        </p:txBody>
      </p:sp>
      <p:cxnSp>
        <p:nvCxnSpPr>
          <p:cNvPr id="6" name="Łącznik prosty ze strzałką 5"/>
          <p:cNvCxnSpPr/>
          <p:nvPr/>
        </p:nvCxnSpPr>
        <p:spPr>
          <a:xfrm flipV="1">
            <a:off x="3059832" y="4206813"/>
            <a:ext cx="0" cy="365936"/>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1" name="Łącznik prosty ze strzałką 90"/>
          <p:cNvCxnSpPr/>
          <p:nvPr/>
        </p:nvCxnSpPr>
        <p:spPr>
          <a:xfrm>
            <a:off x="2627784" y="4085141"/>
            <a:ext cx="0" cy="35152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2" name="pole tekstowe 91"/>
          <p:cNvSpPr txBox="1"/>
          <p:nvPr/>
        </p:nvSpPr>
        <p:spPr>
          <a:xfrm>
            <a:off x="2736289" y="4432105"/>
            <a:ext cx="431555" cy="246221"/>
          </a:xfrm>
          <a:prstGeom prst="rect">
            <a:avLst/>
          </a:prstGeom>
          <a:noFill/>
        </p:spPr>
        <p:txBody>
          <a:bodyPr wrap="square" rtlCol="0">
            <a:spAutoFit/>
          </a:bodyPr>
          <a:lstStyle/>
          <a:p>
            <a:r>
              <a:rPr lang="pl-PL" sz="1000" dirty="0"/>
              <a:t>v</a:t>
            </a:r>
            <a:r>
              <a:rPr lang="pl-PL" sz="1000" baseline="-25000" dirty="0"/>
              <a:t>23</a:t>
            </a:r>
          </a:p>
        </p:txBody>
      </p:sp>
      <p:sp>
        <p:nvSpPr>
          <p:cNvPr id="93" name="pole tekstowe 92"/>
          <p:cNvSpPr txBox="1"/>
          <p:nvPr/>
        </p:nvSpPr>
        <p:spPr>
          <a:xfrm>
            <a:off x="2162469" y="4143560"/>
            <a:ext cx="431555" cy="246221"/>
          </a:xfrm>
          <a:prstGeom prst="rect">
            <a:avLst/>
          </a:prstGeom>
          <a:noFill/>
        </p:spPr>
        <p:txBody>
          <a:bodyPr wrap="square" rtlCol="0">
            <a:spAutoFit/>
          </a:bodyPr>
          <a:lstStyle/>
          <a:p>
            <a:r>
              <a:rPr lang="pl-PL" sz="1000" dirty="0"/>
              <a:t>v</a:t>
            </a:r>
            <a:r>
              <a:rPr lang="pl-PL" sz="1000" baseline="-25000" dirty="0"/>
              <a:t>13</a:t>
            </a:r>
          </a:p>
        </p:txBody>
      </p:sp>
      <p:cxnSp>
        <p:nvCxnSpPr>
          <p:cNvPr id="10" name="Łącznik prostoliniowy 9"/>
          <p:cNvCxnSpPr/>
          <p:nvPr/>
        </p:nvCxnSpPr>
        <p:spPr>
          <a:xfrm>
            <a:off x="1904757" y="3914187"/>
            <a:ext cx="2487223" cy="45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Łącznik prostoliniowy 93"/>
          <p:cNvCxnSpPr/>
          <p:nvPr/>
        </p:nvCxnSpPr>
        <p:spPr>
          <a:xfrm>
            <a:off x="2060104" y="3559284"/>
            <a:ext cx="2340260" cy="34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Łącznik prosty ze strzałką 94"/>
          <p:cNvCxnSpPr/>
          <p:nvPr/>
        </p:nvCxnSpPr>
        <p:spPr>
          <a:xfrm>
            <a:off x="1943708" y="4256344"/>
            <a:ext cx="0" cy="597742"/>
          </a:xfrm>
          <a:prstGeom prst="straightConnector1">
            <a:avLst/>
          </a:prstGeom>
          <a:ln w="2222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6" name="pole tekstowe 95"/>
          <p:cNvSpPr txBox="1"/>
          <p:nvPr/>
        </p:nvSpPr>
        <p:spPr>
          <a:xfrm>
            <a:off x="1473202" y="4264429"/>
            <a:ext cx="431555" cy="246221"/>
          </a:xfrm>
          <a:prstGeom prst="rect">
            <a:avLst/>
          </a:prstGeom>
          <a:noFill/>
        </p:spPr>
        <p:txBody>
          <a:bodyPr wrap="square" rtlCol="0">
            <a:spAutoFit/>
          </a:bodyPr>
          <a:lstStyle/>
          <a:p>
            <a:r>
              <a:rPr lang="pl-PL" sz="1000" dirty="0"/>
              <a:t>T</a:t>
            </a:r>
            <a:r>
              <a:rPr lang="pl-PL" sz="1000" baseline="-25000" dirty="0"/>
              <a:t>13</a:t>
            </a:r>
          </a:p>
        </p:txBody>
      </p:sp>
      <p:cxnSp>
        <p:nvCxnSpPr>
          <p:cNvPr id="98" name="Łącznik prostoliniowy 97"/>
          <p:cNvCxnSpPr>
            <a:endCxn id="50" idx="0"/>
          </p:cNvCxnSpPr>
          <p:nvPr/>
        </p:nvCxnSpPr>
        <p:spPr>
          <a:xfrm>
            <a:off x="1187624" y="3589460"/>
            <a:ext cx="1980220" cy="3326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Łącznik prostoliniowy 98"/>
          <p:cNvCxnSpPr/>
          <p:nvPr/>
        </p:nvCxnSpPr>
        <p:spPr>
          <a:xfrm flipV="1">
            <a:off x="3275857" y="3346999"/>
            <a:ext cx="1165553" cy="1965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6" name="Łuk 105"/>
          <p:cNvSpPr/>
          <p:nvPr/>
        </p:nvSpPr>
        <p:spPr>
          <a:xfrm rot="15076880">
            <a:off x="1930526" y="3715184"/>
            <a:ext cx="376018" cy="317798"/>
          </a:xfrm>
          <a:prstGeom prst="arc">
            <a:avLst>
              <a:gd name="adj1" fmla="val 16200000"/>
              <a:gd name="adj2" fmla="val 20558201"/>
            </a:avLst>
          </a:prstGeom>
          <a:ln w="31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107" name="Łuk 106"/>
          <p:cNvSpPr/>
          <p:nvPr/>
        </p:nvSpPr>
        <p:spPr>
          <a:xfrm rot="3135221">
            <a:off x="4012662" y="3312196"/>
            <a:ext cx="376018" cy="317798"/>
          </a:xfrm>
          <a:prstGeom prst="arc">
            <a:avLst>
              <a:gd name="adj1" fmla="val 16200000"/>
              <a:gd name="adj2" fmla="val 20558201"/>
            </a:avLst>
          </a:prstGeom>
          <a:ln w="31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108" name="pole tekstowe 107"/>
          <p:cNvSpPr txBox="1"/>
          <p:nvPr/>
        </p:nvSpPr>
        <p:spPr>
          <a:xfrm>
            <a:off x="4308494" y="3100778"/>
            <a:ext cx="515534" cy="246221"/>
          </a:xfrm>
          <a:prstGeom prst="rect">
            <a:avLst/>
          </a:prstGeom>
          <a:noFill/>
        </p:spPr>
        <p:txBody>
          <a:bodyPr wrap="square" rtlCol="0">
            <a:spAutoFit/>
          </a:bodyPr>
          <a:lstStyle/>
          <a:p>
            <a:r>
              <a:rPr lang="pl-PL" sz="1000" dirty="0"/>
              <a:t>P</a:t>
            </a:r>
            <a:r>
              <a:rPr lang="pl-PL" sz="1000" baseline="30000" dirty="0"/>
              <a:t>T</a:t>
            </a:r>
            <a:r>
              <a:rPr lang="pl-PL" sz="1000" baseline="-25000" dirty="0"/>
              <a:t>13B</a:t>
            </a:r>
          </a:p>
        </p:txBody>
      </p:sp>
      <p:sp>
        <p:nvSpPr>
          <p:cNvPr id="109" name="pole tekstowe 108"/>
          <p:cNvSpPr txBox="1"/>
          <p:nvPr/>
        </p:nvSpPr>
        <p:spPr>
          <a:xfrm>
            <a:off x="1386809" y="3429000"/>
            <a:ext cx="515534" cy="246221"/>
          </a:xfrm>
          <a:prstGeom prst="rect">
            <a:avLst/>
          </a:prstGeom>
          <a:noFill/>
        </p:spPr>
        <p:txBody>
          <a:bodyPr wrap="square" rtlCol="0">
            <a:spAutoFit/>
          </a:bodyPr>
          <a:lstStyle/>
          <a:p>
            <a:r>
              <a:rPr lang="pl-PL" sz="1000" dirty="0"/>
              <a:t>P</a:t>
            </a:r>
            <a:r>
              <a:rPr lang="pl-PL" sz="1000" baseline="30000" dirty="0"/>
              <a:t>T</a:t>
            </a:r>
            <a:r>
              <a:rPr lang="pl-PL" sz="1000" baseline="-25000" dirty="0"/>
              <a:t>13A</a:t>
            </a:r>
          </a:p>
        </p:txBody>
      </p:sp>
      <p:sp>
        <p:nvSpPr>
          <p:cNvPr id="55" name="pole tekstowe 54"/>
          <p:cNvSpPr txBox="1"/>
          <p:nvPr/>
        </p:nvSpPr>
        <p:spPr>
          <a:xfrm>
            <a:off x="4424666" y="3332376"/>
            <a:ext cx="202278" cy="246221"/>
          </a:xfrm>
          <a:prstGeom prst="rect">
            <a:avLst/>
          </a:prstGeom>
          <a:noFill/>
        </p:spPr>
        <p:txBody>
          <a:bodyPr wrap="square" rtlCol="0">
            <a:spAutoFit/>
          </a:bodyPr>
          <a:lstStyle/>
          <a:p>
            <a:r>
              <a:rPr lang="el-GR" sz="1000" dirty="0"/>
              <a:t>ρ</a:t>
            </a:r>
            <a:endParaRPr lang="pl-PL" sz="1000" dirty="0"/>
          </a:p>
        </p:txBody>
      </p:sp>
      <p:sp>
        <p:nvSpPr>
          <p:cNvPr id="56" name="pole tekstowe 55"/>
          <p:cNvSpPr txBox="1"/>
          <p:nvPr/>
        </p:nvSpPr>
        <p:spPr>
          <a:xfrm>
            <a:off x="1741430" y="3722446"/>
            <a:ext cx="202278" cy="246221"/>
          </a:xfrm>
          <a:prstGeom prst="rect">
            <a:avLst/>
          </a:prstGeom>
          <a:noFill/>
        </p:spPr>
        <p:txBody>
          <a:bodyPr wrap="square" rtlCol="0">
            <a:spAutoFit/>
          </a:bodyPr>
          <a:lstStyle/>
          <a:p>
            <a:r>
              <a:rPr lang="el-GR" sz="1000" dirty="0"/>
              <a:t>ρ</a:t>
            </a:r>
            <a:endParaRPr lang="pl-PL" sz="1000" dirty="0"/>
          </a:p>
        </p:txBody>
      </p:sp>
      <p:cxnSp>
        <p:nvCxnSpPr>
          <p:cNvPr id="51" name="Łącznik prosty ze strzałką 50">
            <a:extLst>
              <a:ext uri="{FF2B5EF4-FFF2-40B4-BE49-F238E27FC236}">
                <a16:creationId xmlns:a16="http://schemas.microsoft.com/office/drawing/2014/main" id="{D23AF4EE-837C-11A3-F665-4C94DC508B1D}"/>
              </a:ext>
            </a:extLst>
          </p:cNvPr>
          <p:cNvCxnSpPr/>
          <p:nvPr/>
        </p:nvCxnSpPr>
        <p:spPr>
          <a:xfrm flipV="1">
            <a:off x="3873976" y="4041378"/>
            <a:ext cx="0" cy="365936"/>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4" name="pole tekstowe 53">
            <a:extLst>
              <a:ext uri="{FF2B5EF4-FFF2-40B4-BE49-F238E27FC236}">
                <a16:creationId xmlns:a16="http://schemas.microsoft.com/office/drawing/2014/main" id="{6073EA77-1295-9097-E25F-9B6F534AC15E}"/>
              </a:ext>
            </a:extLst>
          </p:cNvPr>
          <p:cNvSpPr txBox="1"/>
          <p:nvPr/>
        </p:nvSpPr>
        <p:spPr>
          <a:xfrm>
            <a:off x="3550433" y="4266670"/>
            <a:ext cx="431555" cy="246221"/>
          </a:xfrm>
          <a:prstGeom prst="rect">
            <a:avLst/>
          </a:prstGeom>
          <a:noFill/>
        </p:spPr>
        <p:txBody>
          <a:bodyPr wrap="square" rtlCol="0">
            <a:spAutoFit/>
          </a:bodyPr>
          <a:lstStyle/>
          <a:p>
            <a:r>
              <a:rPr lang="pl-PL" sz="1000" dirty="0"/>
              <a:t>v</a:t>
            </a:r>
            <a:r>
              <a:rPr lang="pl-PL" sz="1000" baseline="-25000" dirty="0"/>
              <a:t>31</a:t>
            </a:r>
          </a:p>
        </p:txBody>
      </p:sp>
    </p:spTree>
    <p:extLst>
      <p:ext uri="{BB962C8B-B14F-4D97-AF65-F5344CB8AC3E}">
        <p14:creationId xmlns:p14="http://schemas.microsoft.com/office/powerpoint/2010/main" val="1700881520"/>
      </p:ext>
    </p:extLst>
  </p:cSld>
  <p:clrMapOvr>
    <a:masterClrMapping/>
  </p:clrMapOvr>
  <p:transition>
    <p:randomBa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Zadanie</a:t>
            </a:r>
          </a:p>
        </p:txBody>
      </p:sp>
      <p:sp>
        <p:nvSpPr>
          <p:cNvPr id="4" name="pole tekstowe 3"/>
          <p:cNvSpPr txBox="1"/>
          <p:nvPr/>
        </p:nvSpPr>
        <p:spPr>
          <a:xfrm>
            <a:off x="618084" y="1808820"/>
            <a:ext cx="7380820" cy="738664"/>
          </a:xfrm>
          <a:prstGeom prst="rect">
            <a:avLst/>
          </a:prstGeom>
          <a:noFill/>
        </p:spPr>
        <p:txBody>
          <a:bodyPr wrap="square" rtlCol="0">
            <a:spAutoFit/>
          </a:bodyPr>
          <a:lstStyle/>
          <a:p>
            <a:r>
              <a:rPr lang="pl-PL" sz="1400" dirty="0"/>
              <a:t>Wartości modułów i zwrotów poszczególnych sił znajdujemy w sposób graficzny, stosując wspomniana już wcześniej metodę </a:t>
            </a:r>
            <a:r>
              <a:rPr lang="pl-PL" sz="1400" dirty="0" err="1"/>
              <a:t>Culmanna</a:t>
            </a:r>
            <a:r>
              <a:rPr lang="pl-PL" sz="1400" dirty="0"/>
              <a:t>. </a:t>
            </a:r>
          </a:p>
          <a:p>
            <a:endParaRPr lang="pl-PL" sz="1400" dirty="0"/>
          </a:p>
        </p:txBody>
      </p:sp>
      <p:sp>
        <p:nvSpPr>
          <p:cNvPr id="46" name="Prostokąt 45"/>
          <p:cNvSpPr/>
          <p:nvPr/>
        </p:nvSpPr>
        <p:spPr>
          <a:xfrm>
            <a:off x="3167844" y="3507639"/>
            <a:ext cx="108012" cy="9001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7" name="Trójkąt równoramienny 46"/>
          <p:cNvSpPr/>
          <p:nvPr/>
        </p:nvSpPr>
        <p:spPr>
          <a:xfrm flipV="1">
            <a:off x="3168382" y="4407739"/>
            <a:ext cx="107474" cy="162196"/>
          </a:xfrm>
          <a:prstGeom prst="triangl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8" name="Prostokąt 47"/>
          <p:cNvSpPr/>
          <p:nvPr/>
        </p:nvSpPr>
        <p:spPr>
          <a:xfrm>
            <a:off x="2879812" y="3507639"/>
            <a:ext cx="180020" cy="469555"/>
          </a:xfrm>
          <a:prstGeom prst="rect">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9" name="Trójkąt równoramienny 48"/>
          <p:cNvSpPr/>
          <p:nvPr/>
        </p:nvSpPr>
        <p:spPr>
          <a:xfrm rot="5400000">
            <a:off x="3050831" y="3516640"/>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0" name="Trójkąt równoramienny 49"/>
          <p:cNvSpPr/>
          <p:nvPr/>
        </p:nvSpPr>
        <p:spPr>
          <a:xfrm rot="5400000">
            <a:off x="3050831" y="3860181"/>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2" name="Prostokąt 51"/>
          <p:cNvSpPr/>
          <p:nvPr/>
        </p:nvSpPr>
        <p:spPr>
          <a:xfrm flipH="1">
            <a:off x="3383869" y="3508552"/>
            <a:ext cx="180020" cy="469555"/>
          </a:xfrm>
          <a:prstGeom prst="rect">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3" name="Trójkąt równoramienny 52"/>
          <p:cNvSpPr/>
          <p:nvPr/>
        </p:nvSpPr>
        <p:spPr>
          <a:xfrm rot="16200000" flipH="1">
            <a:off x="3266856" y="3517553"/>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8" name="Trójkąt równoramienny 57"/>
          <p:cNvSpPr/>
          <p:nvPr/>
        </p:nvSpPr>
        <p:spPr>
          <a:xfrm rot="16200000" flipH="1">
            <a:off x="3266856" y="3861094"/>
            <a:ext cx="126014" cy="108012"/>
          </a:xfrm>
          <a:prstGeom prst="triangle">
            <a:avLst>
              <a:gd name="adj" fmla="val 56310"/>
            </a:avLst>
          </a:prstGeom>
          <a:pattFill prst="dkDn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59" name="Łącznik prostoliniowy 58"/>
          <p:cNvCxnSpPr>
            <a:stCxn id="50" idx="0"/>
            <a:endCxn id="50" idx="4"/>
          </p:cNvCxnSpPr>
          <p:nvPr/>
        </p:nvCxnSpPr>
        <p:spPr>
          <a:xfrm flipH="1">
            <a:off x="3059832" y="3922138"/>
            <a:ext cx="108012" cy="55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Łącznik prostoliniowy 59"/>
          <p:cNvCxnSpPr/>
          <p:nvPr/>
        </p:nvCxnSpPr>
        <p:spPr>
          <a:xfrm flipH="1" flipV="1">
            <a:off x="2873929" y="3977194"/>
            <a:ext cx="188499" cy="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Łącznik prostoliniowy 60"/>
          <p:cNvCxnSpPr/>
          <p:nvPr/>
        </p:nvCxnSpPr>
        <p:spPr>
          <a:xfrm flipH="1" flipV="1">
            <a:off x="2873929" y="3507639"/>
            <a:ext cx="1" cy="461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Łącznik prostoliniowy 61"/>
          <p:cNvCxnSpPr>
            <a:stCxn id="49" idx="2"/>
          </p:cNvCxnSpPr>
          <p:nvPr/>
        </p:nvCxnSpPr>
        <p:spPr>
          <a:xfrm flipH="1">
            <a:off x="2873931" y="3507639"/>
            <a:ext cx="185901" cy="913"/>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Łącznik prostoliniowy 75"/>
          <p:cNvCxnSpPr>
            <a:stCxn id="49" idx="2"/>
            <a:endCxn id="49" idx="0"/>
          </p:cNvCxnSpPr>
          <p:nvPr/>
        </p:nvCxnSpPr>
        <p:spPr>
          <a:xfrm>
            <a:off x="3059832" y="3507639"/>
            <a:ext cx="108012" cy="70958"/>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Łącznik prostoliniowy 76"/>
          <p:cNvCxnSpPr>
            <a:stCxn id="50" idx="2"/>
            <a:endCxn id="49" idx="4"/>
          </p:cNvCxnSpPr>
          <p:nvPr/>
        </p:nvCxnSpPr>
        <p:spPr>
          <a:xfrm flipV="1">
            <a:off x="3059832" y="3633653"/>
            <a:ext cx="0" cy="217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Łącznik prostoliniowy 77"/>
          <p:cNvCxnSpPr/>
          <p:nvPr/>
        </p:nvCxnSpPr>
        <p:spPr>
          <a:xfrm flipV="1">
            <a:off x="3383869" y="3635009"/>
            <a:ext cx="0" cy="217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Łącznik prostoliniowy 78"/>
          <p:cNvCxnSpPr/>
          <p:nvPr/>
        </p:nvCxnSpPr>
        <p:spPr>
          <a:xfrm flipH="1" flipV="1">
            <a:off x="3558615" y="3500721"/>
            <a:ext cx="1" cy="461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Łącznik prostoliniowy 79"/>
          <p:cNvCxnSpPr/>
          <p:nvPr/>
        </p:nvCxnSpPr>
        <p:spPr>
          <a:xfrm flipH="1" flipV="1">
            <a:off x="3376900" y="3978107"/>
            <a:ext cx="188499" cy="914"/>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Łącznik prostoliniowy 80"/>
          <p:cNvCxnSpPr/>
          <p:nvPr/>
        </p:nvCxnSpPr>
        <p:spPr>
          <a:xfrm flipH="1">
            <a:off x="3376902" y="3508552"/>
            <a:ext cx="185901" cy="913"/>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Łącznik prostoliniowy 81"/>
          <p:cNvCxnSpPr/>
          <p:nvPr/>
        </p:nvCxnSpPr>
        <p:spPr>
          <a:xfrm flipH="1">
            <a:off x="3275856" y="3507639"/>
            <a:ext cx="108012" cy="55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Łącznik prostoliniowy 82"/>
          <p:cNvCxnSpPr/>
          <p:nvPr/>
        </p:nvCxnSpPr>
        <p:spPr>
          <a:xfrm>
            <a:off x="3279396" y="3922138"/>
            <a:ext cx="108012" cy="70958"/>
          </a:xfrm>
          <a:prstGeom prst="line">
            <a:avLst/>
          </a:prstGeom>
        </p:spPr>
        <p:style>
          <a:lnRef idx="1">
            <a:schemeClr val="accent1"/>
          </a:lnRef>
          <a:fillRef idx="0">
            <a:schemeClr val="accent1"/>
          </a:fillRef>
          <a:effectRef idx="0">
            <a:schemeClr val="accent1"/>
          </a:effectRef>
          <a:fontRef idx="minor">
            <a:schemeClr val="tx1"/>
          </a:fontRef>
        </p:style>
      </p:cxnSp>
      <p:sp>
        <p:nvSpPr>
          <p:cNvPr id="84" name="pole tekstowe 83"/>
          <p:cNvSpPr txBox="1"/>
          <p:nvPr/>
        </p:nvSpPr>
        <p:spPr>
          <a:xfrm>
            <a:off x="3582615" y="3589460"/>
            <a:ext cx="215037" cy="246221"/>
          </a:xfrm>
          <a:prstGeom prst="rect">
            <a:avLst/>
          </a:prstGeom>
          <a:noFill/>
        </p:spPr>
        <p:txBody>
          <a:bodyPr wrap="square" rtlCol="0">
            <a:spAutoFit/>
          </a:bodyPr>
          <a:lstStyle/>
          <a:p>
            <a:r>
              <a:rPr lang="pl-PL" sz="1000" dirty="0"/>
              <a:t>1</a:t>
            </a:r>
          </a:p>
        </p:txBody>
      </p:sp>
      <p:sp>
        <p:nvSpPr>
          <p:cNvPr id="85" name="pole tekstowe 84"/>
          <p:cNvSpPr txBox="1"/>
          <p:nvPr/>
        </p:nvSpPr>
        <p:spPr>
          <a:xfrm>
            <a:off x="3335396" y="4083703"/>
            <a:ext cx="215037" cy="246221"/>
          </a:xfrm>
          <a:prstGeom prst="rect">
            <a:avLst/>
          </a:prstGeom>
          <a:noFill/>
        </p:spPr>
        <p:txBody>
          <a:bodyPr wrap="square" rtlCol="0">
            <a:spAutoFit/>
          </a:bodyPr>
          <a:lstStyle/>
          <a:p>
            <a:r>
              <a:rPr lang="pl-PL" sz="1000" dirty="0"/>
              <a:t>3</a:t>
            </a:r>
          </a:p>
        </p:txBody>
      </p:sp>
      <p:sp>
        <p:nvSpPr>
          <p:cNvPr id="86" name="Strzałka w prawo 85"/>
          <p:cNvSpPr/>
          <p:nvPr/>
        </p:nvSpPr>
        <p:spPr>
          <a:xfrm rot="5400000">
            <a:off x="2970091" y="3209586"/>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7" name="pole tekstowe 86"/>
          <p:cNvSpPr txBox="1"/>
          <p:nvPr/>
        </p:nvSpPr>
        <p:spPr>
          <a:xfrm>
            <a:off x="3329862" y="2999369"/>
            <a:ext cx="431555" cy="246221"/>
          </a:xfrm>
          <a:prstGeom prst="rect">
            <a:avLst/>
          </a:prstGeom>
          <a:noFill/>
        </p:spPr>
        <p:txBody>
          <a:bodyPr wrap="square" rtlCol="0">
            <a:spAutoFit/>
          </a:bodyPr>
          <a:lstStyle/>
          <a:p>
            <a:r>
              <a:rPr lang="pl-PL" sz="1000" dirty="0"/>
              <a:t>S=?</a:t>
            </a:r>
          </a:p>
        </p:txBody>
      </p:sp>
      <p:sp>
        <p:nvSpPr>
          <p:cNvPr id="88" name="Strzałka w prawo 87"/>
          <p:cNvSpPr/>
          <p:nvPr/>
        </p:nvSpPr>
        <p:spPr>
          <a:xfrm rot="3217052" flipH="1">
            <a:off x="3188592" y="4666151"/>
            <a:ext cx="289238" cy="5941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9" name="pole tekstowe 88"/>
          <p:cNvSpPr txBox="1"/>
          <p:nvPr/>
        </p:nvSpPr>
        <p:spPr>
          <a:xfrm>
            <a:off x="3405915" y="4725144"/>
            <a:ext cx="431555" cy="246221"/>
          </a:xfrm>
          <a:prstGeom prst="rect">
            <a:avLst/>
          </a:prstGeom>
          <a:noFill/>
        </p:spPr>
        <p:txBody>
          <a:bodyPr wrap="square" rtlCol="0">
            <a:spAutoFit/>
          </a:bodyPr>
          <a:lstStyle/>
          <a:p>
            <a:r>
              <a:rPr lang="pl-PL" sz="1000" dirty="0"/>
              <a:t>P</a:t>
            </a:r>
            <a:r>
              <a:rPr lang="pl-PL" sz="1000" baseline="-25000" dirty="0"/>
              <a:t>23</a:t>
            </a:r>
          </a:p>
        </p:txBody>
      </p:sp>
      <p:cxnSp>
        <p:nvCxnSpPr>
          <p:cNvPr id="6" name="Łącznik prosty ze strzałką 5"/>
          <p:cNvCxnSpPr/>
          <p:nvPr/>
        </p:nvCxnSpPr>
        <p:spPr>
          <a:xfrm flipV="1">
            <a:off x="3059832" y="4206813"/>
            <a:ext cx="0" cy="365936"/>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1" name="Łącznik prosty ze strzałką 90"/>
          <p:cNvCxnSpPr/>
          <p:nvPr/>
        </p:nvCxnSpPr>
        <p:spPr>
          <a:xfrm>
            <a:off x="2627784" y="4085141"/>
            <a:ext cx="0" cy="35152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2" name="pole tekstowe 91"/>
          <p:cNvSpPr txBox="1"/>
          <p:nvPr/>
        </p:nvSpPr>
        <p:spPr>
          <a:xfrm>
            <a:off x="2736289" y="4432105"/>
            <a:ext cx="431555" cy="246221"/>
          </a:xfrm>
          <a:prstGeom prst="rect">
            <a:avLst/>
          </a:prstGeom>
          <a:noFill/>
        </p:spPr>
        <p:txBody>
          <a:bodyPr wrap="square" rtlCol="0">
            <a:spAutoFit/>
          </a:bodyPr>
          <a:lstStyle/>
          <a:p>
            <a:r>
              <a:rPr lang="pl-PL" sz="1000" dirty="0"/>
              <a:t>v</a:t>
            </a:r>
            <a:r>
              <a:rPr lang="pl-PL" sz="1000" baseline="-25000" dirty="0"/>
              <a:t>23</a:t>
            </a:r>
          </a:p>
        </p:txBody>
      </p:sp>
      <p:sp>
        <p:nvSpPr>
          <p:cNvPr id="93" name="pole tekstowe 92"/>
          <p:cNvSpPr txBox="1"/>
          <p:nvPr/>
        </p:nvSpPr>
        <p:spPr>
          <a:xfrm>
            <a:off x="2162469" y="4143560"/>
            <a:ext cx="431555" cy="246221"/>
          </a:xfrm>
          <a:prstGeom prst="rect">
            <a:avLst/>
          </a:prstGeom>
          <a:noFill/>
        </p:spPr>
        <p:txBody>
          <a:bodyPr wrap="square" rtlCol="0">
            <a:spAutoFit/>
          </a:bodyPr>
          <a:lstStyle/>
          <a:p>
            <a:r>
              <a:rPr lang="pl-PL" sz="1000" dirty="0"/>
              <a:t>v</a:t>
            </a:r>
            <a:r>
              <a:rPr lang="pl-PL" sz="1000" baseline="-25000" dirty="0"/>
              <a:t>13</a:t>
            </a:r>
          </a:p>
        </p:txBody>
      </p:sp>
      <p:cxnSp>
        <p:nvCxnSpPr>
          <p:cNvPr id="10" name="Łącznik prostoliniowy 9"/>
          <p:cNvCxnSpPr/>
          <p:nvPr/>
        </p:nvCxnSpPr>
        <p:spPr>
          <a:xfrm>
            <a:off x="1904757" y="3914187"/>
            <a:ext cx="2487223" cy="45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Łącznik prostoliniowy 93"/>
          <p:cNvCxnSpPr/>
          <p:nvPr/>
        </p:nvCxnSpPr>
        <p:spPr>
          <a:xfrm>
            <a:off x="2060104" y="3559284"/>
            <a:ext cx="2340260" cy="34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Łącznik prosty ze strzałką 94"/>
          <p:cNvCxnSpPr/>
          <p:nvPr/>
        </p:nvCxnSpPr>
        <p:spPr>
          <a:xfrm>
            <a:off x="1943708" y="4080584"/>
            <a:ext cx="0" cy="597742"/>
          </a:xfrm>
          <a:prstGeom prst="straightConnector1">
            <a:avLst/>
          </a:prstGeom>
          <a:ln w="2222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6" name="pole tekstowe 95"/>
          <p:cNvSpPr txBox="1"/>
          <p:nvPr/>
        </p:nvSpPr>
        <p:spPr>
          <a:xfrm>
            <a:off x="1473202" y="4264429"/>
            <a:ext cx="431555" cy="246221"/>
          </a:xfrm>
          <a:prstGeom prst="rect">
            <a:avLst/>
          </a:prstGeom>
          <a:noFill/>
        </p:spPr>
        <p:txBody>
          <a:bodyPr wrap="square" rtlCol="0">
            <a:spAutoFit/>
          </a:bodyPr>
          <a:lstStyle/>
          <a:p>
            <a:r>
              <a:rPr lang="pl-PL" sz="1000" dirty="0"/>
              <a:t>T</a:t>
            </a:r>
            <a:r>
              <a:rPr lang="pl-PL" sz="1000" baseline="-25000" dirty="0"/>
              <a:t>13</a:t>
            </a:r>
          </a:p>
        </p:txBody>
      </p:sp>
      <p:cxnSp>
        <p:nvCxnSpPr>
          <p:cNvPr id="98" name="Łącznik prostoliniowy 97"/>
          <p:cNvCxnSpPr>
            <a:stCxn id="106" idx="2"/>
            <a:endCxn id="50" idx="0"/>
          </p:cNvCxnSpPr>
          <p:nvPr/>
        </p:nvCxnSpPr>
        <p:spPr>
          <a:xfrm>
            <a:off x="2009729" y="3724774"/>
            <a:ext cx="1158115" cy="1973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Łącznik prostoliniowy 98"/>
          <p:cNvCxnSpPr/>
          <p:nvPr/>
        </p:nvCxnSpPr>
        <p:spPr>
          <a:xfrm flipV="1">
            <a:off x="3275857" y="3346999"/>
            <a:ext cx="1165553" cy="1965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6" name="Łuk 105"/>
          <p:cNvSpPr/>
          <p:nvPr/>
        </p:nvSpPr>
        <p:spPr>
          <a:xfrm rot="15076880">
            <a:off x="1930526" y="3715184"/>
            <a:ext cx="376018" cy="317798"/>
          </a:xfrm>
          <a:prstGeom prst="arc">
            <a:avLst>
              <a:gd name="adj1" fmla="val 16200000"/>
              <a:gd name="adj2" fmla="val 20558201"/>
            </a:avLst>
          </a:prstGeom>
          <a:ln w="31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107" name="Łuk 106"/>
          <p:cNvSpPr/>
          <p:nvPr/>
        </p:nvSpPr>
        <p:spPr>
          <a:xfrm rot="3135221">
            <a:off x="4012662" y="3312196"/>
            <a:ext cx="376018" cy="317798"/>
          </a:xfrm>
          <a:prstGeom prst="arc">
            <a:avLst>
              <a:gd name="adj1" fmla="val 16200000"/>
              <a:gd name="adj2" fmla="val 20558201"/>
            </a:avLst>
          </a:prstGeom>
          <a:ln w="31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108" name="pole tekstowe 107"/>
          <p:cNvSpPr txBox="1"/>
          <p:nvPr/>
        </p:nvSpPr>
        <p:spPr>
          <a:xfrm>
            <a:off x="4308494" y="3100778"/>
            <a:ext cx="515534" cy="246221"/>
          </a:xfrm>
          <a:prstGeom prst="rect">
            <a:avLst/>
          </a:prstGeom>
          <a:noFill/>
        </p:spPr>
        <p:txBody>
          <a:bodyPr wrap="square" rtlCol="0">
            <a:spAutoFit/>
          </a:bodyPr>
          <a:lstStyle/>
          <a:p>
            <a:r>
              <a:rPr lang="pl-PL" sz="1000" dirty="0"/>
              <a:t>P</a:t>
            </a:r>
            <a:r>
              <a:rPr lang="pl-PL" sz="1000" baseline="30000" dirty="0"/>
              <a:t>T</a:t>
            </a:r>
            <a:r>
              <a:rPr lang="pl-PL" sz="1000" baseline="-25000" dirty="0"/>
              <a:t>13B</a:t>
            </a:r>
          </a:p>
        </p:txBody>
      </p:sp>
      <p:sp>
        <p:nvSpPr>
          <p:cNvPr id="109" name="pole tekstowe 108"/>
          <p:cNvSpPr txBox="1"/>
          <p:nvPr/>
        </p:nvSpPr>
        <p:spPr>
          <a:xfrm>
            <a:off x="1386809" y="3531542"/>
            <a:ext cx="515534" cy="246221"/>
          </a:xfrm>
          <a:prstGeom prst="rect">
            <a:avLst/>
          </a:prstGeom>
          <a:noFill/>
        </p:spPr>
        <p:txBody>
          <a:bodyPr wrap="square" rtlCol="0">
            <a:spAutoFit/>
          </a:bodyPr>
          <a:lstStyle/>
          <a:p>
            <a:r>
              <a:rPr lang="pl-PL" sz="1000" dirty="0"/>
              <a:t>P</a:t>
            </a:r>
            <a:r>
              <a:rPr lang="pl-PL" sz="1000" baseline="30000" dirty="0"/>
              <a:t>T</a:t>
            </a:r>
            <a:r>
              <a:rPr lang="pl-PL" sz="1000" baseline="-25000" dirty="0"/>
              <a:t>13A</a:t>
            </a:r>
          </a:p>
        </p:txBody>
      </p:sp>
      <p:cxnSp>
        <p:nvCxnSpPr>
          <p:cNvPr id="38" name="Łącznik prostoliniowy 37"/>
          <p:cNvCxnSpPr/>
          <p:nvPr/>
        </p:nvCxnSpPr>
        <p:spPr>
          <a:xfrm flipH="1" flipV="1">
            <a:off x="2483768" y="3633654"/>
            <a:ext cx="1512168" cy="1883578"/>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0" name="Łącznik prostoliniowy 109"/>
          <p:cNvCxnSpPr/>
          <p:nvPr/>
        </p:nvCxnSpPr>
        <p:spPr>
          <a:xfrm flipH="1">
            <a:off x="2627784" y="3571558"/>
            <a:ext cx="595724" cy="264123"/>
          </a:xfrm>
          <a:prstGeom prst="line">
            <a:avLst/>
          </a:prstGeom>
          <a:ln w="22225">
            <a:solidFill>
              <a:schemeClr val="accent1">
                <a:lumMod val="5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114" name="Strzałka w prawo 113"/>
          <p:cNvSpPr/>
          <p:nvPr/>
        </p:nvSpPr>
        <p:spPr>
          <a:xfrm rot="3217052" flipH="1">
            <a:off x="5941239" y="4880666"/>
            <a:ext cx="289238" cy="5941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5" name="pole tekstowe 114"/>
          <p:cNvSpPr txBox="1"/>
          <p:nvPr/>
        </p:nvSpPr>
        <p:spPr>
          <a:xfrm>
            <a:off x="6084661" y="4761148"/>
            <a:ext cx="431555" cy="246221"/>
          </a:xfrm>
          <a:prstGeom prst="rect">
            <a:avLst/>
          </a:prstGeom>
          <a:noFill/>
        </p:spPr>
        <p:txBody>
          <a:bodyPr wrap="square" rtlCol="0">
            <a:spAutoFit/>
          </a:bodyPr>
          <a:lstStyle/>
          <a:p>
            <a:r>
              <a:rPr lang="pl-PL" sz="1000" dirty="0"/>
              <a:t>P</a:t>
            </a:r>
            <a:r>
              <a:rPr lang="pl-PL" sz="1000" baseline="-25000" dirty="0"/>
              <a:t>23</a:t>
            </a:r>
          </a:p>
        </p:txBody>
      </p:sp>
      <p:cxnSp>
        <p:nvCxnSpPr>
          <p:cNvPr id="116" name="Łącznik prostoliniowy 115"/>
          <p:cNvCxnSpPr/>
          <p:nvPr/>
        </p:nvCxnSpPr>
        <p:spPr>
          <a:xfrm flipH="1">
            <a:off x="5292080" y="4646252"/>
            <a:ext cx="948059" cy="424134"/>
          </a:xfrm>
          <a:prstGeom prst="line">
            <a:avLst/>
          </a:prstGeom>
          <a:ln w="22225">
            <a:solidFill>
              <a:schemeClr val="bg2"/>
            </a:solidFill>
            <a:prstDash val="dashDot"/>
          </a:ln>
        </p:spPr>
        <p:style>
          <a:lnRef idx="1">
            <a:schemeClr val="accent1"/>
          </a:lnRef>
          <a:fillRef idx="0">
            <a:schemeClr val="accent1"/>
          </a:fillRef>
          <a:effectRef idx="0">
            <a:schemeClr val="accent1"/>
          </a:effectRef>
          <a:fontRef idx="minor">
            <a:schemeClr val="tx1"/>
          </a:fontRef>
        </p:style>
      </p:cxnSp>
      <p:sp>
        <p:nvSpPr>
          <p:cNvPr id="117" name="Strzałka w prawo 116"/>
          <p:cNvSpPr/>
          <p:nvPr/>
        </p:nvSpPr>
        <p:spPr>
          <a:xfrm rot="11209791" flipH="1">
            <a:off x="5535616" y="4985610"/>
            <a:ext cx="659566" cy="45720"/>
          </a:xfrm>
          <a:prstGeom prst="rightArrow">
            <a:avLst/>
          </a:prstGeom>
          <a:solidFill>
            <a:srgbClr val="00B05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9" name="pole tekstowe 118"/>
          <p:cNvSpPr txBox="1"/>
          <p:nvPr/>
        </p:nvSpPr>
        <p:spPr>
          <a:xfrm>
            <a:off x="5559832" y="5044428"/>
            <a:ext cx="515534" cy="246221"/>
          </a:xfrm>
          <a:prstGeom prst="rect">
            <a:avLst/>
          </a:prstGeom>
          <a:noFill/>
        </p:spPr>
        <p:txBody>
          <a:bodyPr wrap="square" rtlCol="0">
            <a:spAutoFit/>
          </a:bodyPr>
          <a:lstStyle/>
          <a:p>
            <a:r>
              <a:rPr lang="pl-PL" sz="1000" dirty="0"/>
              <a:t>P</a:t>
            </a:r>
            <a:r>
              <a:rPr lang="pl-PL" sz="1000" baseline="30000" dirty="0"/>
              <a:t>T</a:t>
            </a:r>
            <a:r>
              <a:rPr lang="pl-PL" sz="1000" baseline="-25000" dirty="0"/>
              <a:t>13A</a:t>
            </a:r>
          </a:p>
        </p:txBody>
      </p:sp>
      <p:sp>
        <p:nvSpPr>
          <p:cNvPr id="120" name="Strzałka w prawo 119"/>
          <p:cNvSpPr/>
          <p:nvPr/>
        </p:nvSpPr>
        <p:spPr>
          <a:xfrm rot="20897885" flipH="1">
            <a:off x="5533847" y="4759415"/>
            <a:ext cx="459060" cy="45720"/>
          </a:xfrm>
          <a:prstGeom prst="rightArrow">
            <a:avLst/>
          </a:prstGeom>
          <a:solidFill>
            <a:srgbClr val="00B05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1" name="Strzałka w prawo 120"/>
          <p:cNvSpPr/>
          <p:nvPr/>
        </p:nvSpPr>
        <p:spPr>
          <a:xfrm rot="5400000">
            <a:off x="5423196" y="4875752"/>
            <a:ext cx="145507"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2" name="pole tekstowe 121"/>
          <p:cNvSpPr txBox="1"/>
          <p:nvPr/>
        </p:nvSpPr>
        <p:spPr>
          <a:xfrm>
            <a:off x="5505610" y="4467115"/>
            <a:ext cx="515534" cy="246221"/>
          </a:xfrm>
          <a:prstGeom prst="rect">
            <a:avLst/>
          </a:prstGeom>
          <a:noFill/>
        </p:spPr>
        <p:txBody>
          <a:bodyPr wrap="square" rtlCol="0">
            <a:spAutoFit/>
          </a:bodyPr>
          <a:lstStyle/>
          <a:p>
            <a:r>
              <a:rPr lang="pl-PL" sz="1000" dirty="0"/>
              <a:t>P</a:t>
            </a:r>
            <a:r>
              <a:rPr lang="pl-PL" sz="1000" baseline="30000" dirty="0"/>
              <a:t>T</a:t>
            </a:r>
            <a:r>
              <a:rPr lang="pl-PL" sz="1000" baseline="-25000" dirty="0"/>
              <a:t>13B</a:t>
            </a:r>
          </a:p>
        </p:txBody>
      </p:sp>
      <p:sp>
        <p:nvSpPr>
          <p:cNvPr id="123" name="pole tekstowe 122"/>
          <p:cNvSpPr txBox="1"/>
          <p:nvPr/>
        </p:nvSpPr>
        <p:spPr>
          <a:xfrm>
            <a:off x="5220565" y="4761147"/>
            <a:ext cx="431555" cy="246221"/>
          </a:xfrm>
          <a:prstGeom prst="rect">
            <a:avLst/>
          </a:prstGeom>
          <a:noFill/>
        </p:spPr>
        <p:txBody>
          <a:bodyPr wrap="square" rtlCol="0">
            <a:spAutoFit/>
          </a:bodyPr>
          <a:lstStyle/>
          <a:p>
            <a:r>
              <a:rPr lang="pl-PL" sz="1000" dirty="0"/>
              <a:t>S</a:t>
            </a:r>
          </a:p>
        </p:txBody>
      </p:sp>
    </p:spTree>
    <p:extLst>
      <p:ext uri="{BB962C8B-B14F-4D97-AF65-F5344CB8AC3E}">
        <p14:creationId xmlns:p14="http://schemas.microsoft.com/office/powerpoint/2010/main" val="2326969444"/>
      </p:ext>
    </p:extLst>
  </p:cSld>
  <p:clrMapOvr>
    <a:masterClrMapping/>
  </p:clrMapOvr>
  <p:transition>
    <p:randomBa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Zadanie</a:t>
            </a:r>
          </a:p>
        </p:txBody>
      </p:sp>
      <p:sp>
        <p:nvSpPr>
          <p:cNvPr id="4" name="pole tekstowe 3"/>
          <p:cNvSpPr txBox="1"/>
          <p:nvPr/>
        </p:nvSpPr>
        <p:spPr>
          <a:xfrm>
            <a:off x="618084" y="1808820"/>
            <a:ext cx="7380820" cy="738664"/>
          </a:xfrm>
          <a:prstGeom prst="rect">
            <a:avLst/>
          </a:prstGeom>
          <a:noFill/>
        </p:spPr>
        <p:txBody>
          <a:bodyPr wrap="square" rtlCol="0">
            <a:spAutoFit/>
          </a:bodyPr>
          <a:lstStyle/>
          <a:p>
            <a:r>
              <a:rPr lang="pl-PL" sz="1400" dirty="0"/>
              <a:t>Porównanie otrzymanych sil reakcji i siły oddziaływania bez uwzględnienia tarcia </a:t>
            </a:r>
            <a:br>
              <a:rPr lang="pl-PL" sz="1400" dirty="0"/>
            </a:br>
            <a:r>
              <a:rPr lang="pl-PL" sz="1400" dirty="0"/>
              <a:t>oraz z uwzględnieniem tarcia. </a:t>
            </a:r>
          </a:p>
          <a:p>
            <a:endParaRPr lang="pl-PL" sz="1400" dirty="0"/>
          </a:p>
        </p:txBody>
      </p:sp>
      <p:sp>
        <p:nvSpPr>
          <p:cNvPr id="114" name="Strzałka w prawo 113"/>
          <p:cNvSpPr/>
          <p:nvPr/>
        </p:nvSpPr>
        <p:spPr>
          <a:xfrm rot="3217052" flipH="1">
            <a:off x="7329671" y="5463977"/>
            <a:ext cx="289238" cy="5941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5" name="pole tekstowe 114"/>
          <p:cNvSpPr txBox="1"/>
          <p:nvPr/>
        </p:nvSpPr>
        <p:spPr>
          <a:xfrm>
            <a:off x="7473093" y="5344459"/>
            <a:ext cx="431555" cy="246221"/>
          </a:xfrm>
          <a:prstGeom prst="rect">
            <a:avLst/>
          </a:prstGeom>
          <a:noFill/>
        </p:spPr>
        <p:txBody>
          <a:bodyPr wrap="square" rtlCol="0">
            <a:spAutoFit/>
          </a:bodyPr>
          <a:lstStyle/>
          <a:p>
            <a:r>
              <a:rPr lang="pl-PL" sz="1000" dirty="0"/>
              <a:t>P</a:t>
            </a:r>
            <a:r>
              <a:rPr lang="pl-PL" sz="1000" baseline="-25000" dirty="0"/>
              <a:t>23</a:t>
            </a:r>
          </a:p>
        </p:txBody>
      </p:sp>
      <p:sp>
        <p:nvSpPr>
          <p:cNvPr id="117" name="Strzałka w prawo 116"/>
          <p:cNvSpPr/>
          <p:nvPr/>
        </p:nvSpPr>
        <p:spPr>
          <a:xfrm rot="11209791" flipH="1">
            <a:off x="6924048" y="5568921"/>
            <a:ext cx="659566" cy="45720"/>
          </a:xfrm>
          <a:prstGeom prst="rightArrow">
            <a:avLst/>
          </a:prstGeom>
          <a:solidFill>
            <a:srgbClr val="00B05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9" name="pole tekstowe 118"/>
          <p:cNvSpPr txBox="1"/>
          <p:nvPr/>
        </p:nvSpPr>
        <p:spPr>
          <a:xfrm>
            <a:off x="6948264" y="5627739"/>
            <a:ext cx="515534" cy="246221"/>
          </a:xfrm>
          <a:prstGeom prst="rect">
            <a:avLst/>
          </a:prstGeom>
          <a:noFill/>
        </p:spPr>
        <p:txBody>
          <a:bodyPr wrap="square" rtlCol="0">
            <a:spAutoFit/>
          </a:bodyPr>
          <a:lstStyle/>
          <a:p>
            <a:r>
              <a:rPr lang="pl-PL" sz="1000" dirty="0"/>
              <a:t>P</a:t>
            </a:r>
            <a:r>
              <a:rPr lang="pl-PL" sz="1000" baseline="30000" dirty="0"/>
              <a:t>T</a:t>
            </a:r>
            <a:r>
              <a:rPr lang="pl-PL" sz="1000" baseline="-25000" dirty="0"/>
              <a:t>13A</a:t>
            </a:r>
          </a:p>
        </p:txBody>
      </p:sp>
      <p:sp>
        <p:nvSpPr>
          <p:cNvPr id="120" name="Strzałka w prawo 119"/>
          <p:cNvSpPr/>
          <p:nvPr/>
        </p:nvSpPr>
        <p:spPr>
          <a:xfrm rot="21274090" flipH="1">
            <a:off x="6922279" y="5377879"/>
            <a:ext cx="459060" cy="45720"/>
          </a:xfrm>
          <a:prstGeom prst="rightArrow">
            <a:avLst/>
          </a:prstGeom>
          <a:solidFill>
            <a:srgbClr val="00B05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1" name="Strzałka w prawo 120"/>
          <p:cNvSpPr/>
          <p:nvPr/>
        </p:nvSpPr>
        <p:spPr>
          <a:xfrm rot="5400000">
            <a:off x="6811628" y="5459063"/>
            <a:ext cx="145507"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2" name="pole tekstowe 121"/>
          <p:cNvSpPr txBox="1"/>
          <p:nvPr/>
        </p:nvSpPr>
        <p:spPr>
          <a:xfrm>
            <a:off x="6894042" y="5050426"/>
            <a:ext cx="515534" cy="246221"/>
          </a:xfrm>
          <a:prstGeom prst="rect">
            <a:avLst/>
          </a:prstGeom>
          <a:noFill/>
        </p:spPr>
        <p:txBody>
          <a:bodyPr wrap="square" rtlCol="0">
            <a:spAutoFit/>
          </a:bodyPr>
          <a:lstStyle/>
          <a:p>
            <a:r>
              <a:rPr lang="pl-PL" sz="1000" dirty="0"/>
              <a:t>P</a:t>
            </a:r>
            <a:r>
              <a:rPr lang="pl-PL" sz="1000" baseline="30000" dirty="0"/>
              <a:t>T</a:t>
            </a:r>
            <a:r>
              <a:rPr lang="pl-PL" sz="1000" baseline="-25000" dirty="0"/>
              <a:t>13B</a:t>
            </a:r>
          </a:p>
        </p:txBody>
      </p:sp>
      <p:sp>
        <p:nvSpPr>
          <p:cNvPr id="123" name="pole tekstowe 122"/>
          <p:cNvSpPr txBox="1"/>
          <p:nvPr/>
        </p:nvSpPr>
        <p:spPr>
          <a:xfrm>
            <a:off x="6608997" y="5344458"/>
            <a:ext cx="431555" cy="246221"/>
          </a:xfrm>
          <a:prstGeom prst="rect">
            <a:avLst/>
          </a:prstGeom>
          <a:noFill/>
        </p:spPr>
        <p:txBody>
          <a:bodyPr wrap="square" rtlCol="0">
            <a:spAutoFit/>
          </a:bodyPr>
          <a:lstStyle/>
          <a:p>
            <a:r>
              <a:rPr lang="pl-PL" sz="1000" dirty="0"/>
              <a:t>S</a:t>
            </a:r>
          </a:p>
        </p:txBody>
      </p:sp>
      <p:sp>
        <p:nvSpPr>
          <p:cNvPr id="55" name="Strzałka w prawo 54"/>
          <p:cNvSpPr/>
          <p:nvPr/>
        </p:nvSpPr>
        <p:spPr>
          <a:xfrm rot="6645079">
            <a:off x="6902512" y="4253499"/>
            <a:ext cx="504056"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6" name="pole tekstowe 55"/>
          <p:cNvSpPr txBox="1"/>
          <p:nvPr/>
        </p:nvSpPr>
        <p:spPr>
          <a:xfrm>
            <a:off x="7064472" y="4441918"/>
            <a:ext cx="431555" cy="246221"/>
          </a:xfrm>
          <a:prstGeom prst="rect">
            <a:avLst/>
          </a:prstGeom>
          <a:noFill/>
        </p:spPr>
        <p:txBody>
          <a:bodyPr wrap="square" rtlCol="0">
            <a:spAutoFit/>
          </a:bodyPr>
          <a:lstStyle/>
          <a:p>
            <a:r>
              <a:rPr lang="pl-PL" sz="1000" dirty="0"/>
              <a:t>P</a:t>
            </a:r>
            <a:r>
              <a:rPr lang="pl-PL" sz="1000" baseline="-25000" dirty="0"/>
              <a:t>C</a:t>
            </a:r>
          </a:p>
        </p:txBody>
      </p:sp>
      <p:sp>
        <p:nvSpPr>
          <p:cNvPr id="64" name="Strzałka w prawo 63"/>
          <p:cNvSpPr/>
          <p:nvPr/>
        </p:nvSpPr>
        <p:spPr>
          <a:xfrm rot="16200000">
            <a:off x="6672641" y="4096949"/>
            <a:ext cx="763589" cy="45719"/>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5" name="Strzałka w prawo 64"/>
          <p:cNvSpPr/>
          <p:nvPr/>
        </p:nvSpPr>
        <p:spPr>
          <a:xfrm rot="3217052">
            <a:off x="7028154" y="3879160"/>
            <a:ext cx="284299" cy="4571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6" name="pole tekstowe 65"/>
          <p:cNvSpPr txBox="1"/>
          <p:nvPr/>
        </p:nvSpPr>
        <p:spPr>
          <a:xfrm>
            <a:off x="6707786" y="3961232"/>
            <a:ext cx="431555" cy="246221"/>
          </a:xfrm>
          <a:prstGeom prst="rect">
            <a:avLst/>
          </a:prstGeom>
          <a:noFill/>
        </p:spPr>
        <p:txBody>
          <a:bodyPr wrap="square" rtlCol="0">
            <a:spAutoFit/>
          </a:bodyPr>
          <a:lstStyle/>
          <a:p>
            <a:r>
              <a:rPr lang="pl-PL" sz="1000" dirty="0"/>
              <a:t>P</a:t>
            </a:r>
            <a:r>
              <a:rPr lang="pl-PL" sz="1000" baseline="-25000" dirty="0"/>
              <a:t>12</a:t>
            </a:r>
          </a:p>
        </p:txBody>
      </p:sp>
      <p:sp>
        <p:nvSpPr>
          <p:cNvPr id="67" name="pole tekstowe 66"/>
          <p:cNvSpPr txBox="1"/>
          <p:nvPr/>
        </p:nvSpPr>
        <p:spPr>
          <a:xfrm>
            <a:off x="7162896" y="3709443"/>
            <a:ext cx="431555" cy="246221"/>
          </a:xfrm>
          <a:prstGeom prst="rect">
            <a:avLst/>
          </a:prstGeom>
          <a:noFill/>
        </p:spPr>
        <p:txBody>
          <a:bodyPr wrap="square" rtlCol="0">
            <a:spAutoFit/>
          </a:bodyPr>
          <a:lstStyle/>
          <a:p>
            <a:r>
              <a:rPr lang="pl-PL" sz="1000" dirty="0"/>
              <a:t>P</a:t>
            </a:r>
            <a:r>
              <a:rPr lang="pl-PL" sz="1000" baseline="-25000" dirty="0"/>
              <a:t>32</a:t>
            </a:r>
          </a:p>
        </p:txBody>
      </p:sp>
      <p:sp>
        <p:nvSpPr>
          <p:cNvPr id="5" name="pole tekstowe 4"/>
          <p:cNvSpPr txBox="1"/>
          <p:nvPr/>
        </p:nvSpPr>
        <p:spPr>
          <a:xfrm>
            <a:off x="6012160" y="2996952"/>
            <a:ext cx="2160240" cy="276999"/>
          </a:xfrm>
          <a:prstGeom prst="rect">
            <a:avLst/>
          </a:prstGeom>
          <a:noFill/>
        </p:spPr>
        <p:txBody>
          <a:bodyPr wrap="square" rtlCol="0">
            <a:spAutoFit/>
          </a:bodyPr>
          <a:lstStyle/>
          <a:p>
            <a:r>
              <a:rPr lang="pl-PL" sz="1200" dirty="0"/>
              <a:t>Z uwzględnieniem tarcia</a:t>
            </a:r>
          </a:p>
        </p:txBody>
      </p:sp>
      <p:sp>
        <p:nvSpPr>
          <p:cNvPr id="74" name="Strzałka w prawo 73"/>
          <p:cNvSpPr/>
          <p:nvPr/>
        </p:nvSpPr>
        <p:spPr>
          <a:xfrm rot="6645079">
            <a:off x="1942537" y="4217164"/>
            <a:ext cx="504056" cy="72008"/>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7" name="Strzałka w prawo 96"/>
          <p:cNvSpPr/>
          <p:nvPr/>
        </p:nvSpPr>
        <p:spPr>
          <a:xfrm rot="16200000">
            <a:off x="1751738" y="4133897"/>
            <a:ext cx="652482" cy="45719"/>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0" name="Strzałka w prawo 99"/>
          <p:cNvSpPr/>
          <p:nvPr/>
        </p:nvSpPr>
        <p:spPr>
          <a:xfrm rot="13799591" flipH="1">
            <a:off x="2043588" y="3904661"/>
            <a:ext cx="254945" cy="4571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1" name="pole tekstowe 100"/>
          <p:cNvSpPr txBox="1"/>
          <p:nvPr/>
        </p:nvSpPr>
        <p:spPr>
          <a:xfrm>
            <a:off x="2177268" y="3728310"/>
            <a:ext cx="431555" cy="246221"/>
          </a:xfrm>
          <a:prstGeom prst="rect">
            <a:avLst/>
          </a:prstGeom>
          <a:noFill/>
        </p:spPr>
        <p:txBody>
          <a:bodyPr wrap="square" rtlCol="0">
            <a:spAutoFit/>
          </a:bodyPr>
          <a:lstStyle/>
          <a:p>
            <a:r>
              <a:rPr lang="pl-PL" sz="1000" dirty="0"/>
              <a:t>P</a:t>
            </a:r>
            <a:r>
              <a:rPr lang="pl-PL" sz="1000" baseline="-25000" dirty="0"/>
              <a:t>32</a:t>
            </a:r>
          </a:p>
        </p:txBody>
      </p:sp>
      <p:sp>
        <p:nvSpPr>
          <p:cNvPr id="102" name="pole tekstowe 101"/>
          <p:cNvSpPr txBox="1"/>
          <p:nvPr/>
        </p:nvSpPr>
        <p:spPr>
          <a:xfrm>
            <a:off x="2215473" y="4195697"/>
            <a:ext cx="431555" cy="246221"/>
          </a:xfrm>
          <a:prstGeom prst="rect">
            <a:avLst/>
          </a:prstGeom>
          <a:noFill/>
        </p:spPr>
        <p:txBody>
          <a:bodyPr wrap="square" rtlCol="0">
            <a:spAutoFit/>
          </a:bodyPr>
          <a:lstStyle/>
          <a:p>
            <a:r>
              <a:rPr lang="pl-PL" sz="1000" dirty="0"/>
              <a:t>P</a:t>
            </a:r>
            <a:r>
              <a:rPr lang="pl-PL" sz="1000" baseline="-25000" dirty="0"/>
              <a:t>C</a:t>
            </a:r>
          </a:p>
        </p:txBody>
      </p:sp>
      <p:sp>
        <p:nvSpPr>
          <p:cNvPr id="103" name="pole tekstowe 102"/>
          <p:cNvSpPr txBox="1"/>
          <p:nvPr/>
        </p:nvSpPr>
        <p:spPr>
          <a:xfrm>
            <a:off x="1738276" y="4030021"/>
            <a:ext cx="431555" cy="246221"/>
          </a:xfrm>
          <a:prstGeom prst="rect">
            <a:avLst/>
          </a:prstGeom>
          <a:noFill/>
        </p:spPr>
        <p:txBody>
          <a:bodyPr wrap="square" rtlCol="0">
            <a:spAutoFit/>
          </a:bodyPr>
          <a:lstStyle/>
          <a:p>
            <a:r>
              <a:rPr lang="pl-PL" sz="1000" dirty="0"/>
              <a:t>P</a:t>
            </a:r>
            <a:r>
              <a:rPr lang="pl-PL" sz="1000" baseline="-25000" dirty="0"/>
              <a:t>12</a:t>
            </a:r>
          </a:p>
        </p:txBody>
      </p:sp>
      <p:sp>
        <p:nvSpPr>
          <p:cNvPr id="104" name="pole tekstowe 103"/>
          <p:cNvSpPr txBox="1"/>
          <p:nvPr/>
        </p:nvSpPr>
        <p:spPr>
          <a:xfrm>
            <a:off x="2485682" y="5213227"/>
            <a:ext cx="394344" cy="246221"/>
          </a:xfrm>
          <a:prstGeom prst="rect">
            <a:avLst/>
          </a:prstGeom>
          <a:noFill/>
        </p:spPr>
        <p:txBody>
          <a:bodyPr wrap="square" rtlCol="0">
            <a:spAutoFit/>
          </a:bodyPr>
          <a:lstStyle/>
          <a:p>
            <a:r>
              <a:rPr lang="pl-PL" sz="1000" dirty="0"/>
              <a:t>P</a:t>
            </a:r>
            <a:r>
              <a:rPr lang="pl-PL" sz="1000" baseline="-25000" dirty="0"/>
              <a:t>23</a:t>
            </a:r>
          </a:p>
        </p:txBody>
      </p:sp>
      <p:sp>
        <p:nvSpPr>
          <p:cNvPr id="105" name="Strzałka w prawo 104"/>
          <p:cNvSpPr/>
          <p:nvPr/>
        </p:nvSpPr>
        <p:spPr>
          <a:xfrm rot="2903539" flipH="1">
            <a:off x="2334103" y="5312170"/>
            <a:ext cx="254945" cy="77878"/>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1" name="Strzałka w prawo 110"/>
          <p:cNvSpPr/>
          <p:nvPr/>
        </p:nvSpPr>
        <p:spPr>
          <a:xfrm rot="10800000" flipH="1">
            <a:off x="1915769" y="5431755"/>
            <a:ext cx="659566" cy="45720"/>
          </a:xfrm>
          <a:prstGeom prst="rightArrow">
            <a:avLst/>
          </a:prstGeom>
          <a:solidFill>
            <a:srgbClr val="00B05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2" name="pole tekstowe 111"/>
          <p:cNvSpPr txBox="1"/>
          <p:nvPr/>
        </p:nvSpPr>
        <p:spPr>
          <a:xfrm>
            <a:off x="2025314" y="5434525"/>
            <a:ext cx="424693" cy="246221"/>
          </a:xfrm>
          <a:prstGeom prst="rect">
            <a:avLst/>
          </a:prstGeom>
          <a:noFill/>
        </p:spPr>
        <p:txBody>
          <a:bodyPr wrap="square" rtlCol="0">
            <a:spAutoFit/>
          </a:bodyPr>
          <a:lstStyle/>
          <a:p>
            <a:r>
              <a:rPr lang="pl-PL" sz="1000" dirty="0"/>
              <a:t>P</a:t>
            </a:r>
            <a:r>
              <a:rPr lang="pl-PL" sz="1000" baseline="-25000" dirty="0"/>
              <a:t>13A</a:t>
            </a:r>
          </a:p>
        </p:txBody>
      </p:sp>
      <p:sp>
        <p:nvSpPr>
          <p:cNvPr id="113" name="Strzałka w prawo 112"/>
          <p:cNvSpPr/>
          <p:nvPr/>
        </p:nvSpPr>
        <p:spPr>
          <a:xfrm flipH="1">
            <a:off x="1915768" y="5229940"/>
            <a:ext cx="459060" cy="45720"/>
          </a:xfrm>
          <a:prstGeom prst="rightArrow">
            <a:avLst/>
          </a:prstGeom>
          <a:solidFill>
            <a:srgbClr val="00B05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8" name="Strzałka w prawo 117"/>
          <p:cNvSpPr/>
          <p:nvPr/>
        </p:nvSpPr>
        <p:spPr>
          <a:xfrm rot="5400000">
            <a:off x="1791346" y="5331162"/>
            <a:ext cx="20119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4" name="pole tekstowe 123"/>
          <p:cNvSpPr txBox="1"/>
          <p:nvPr/>
        </p:nvSpPr>
        <p:spPr>
          <a:xfrm>
            <a:off x="1948950" y="5013448"/>
            <a:ext cx="424693" cy="246221"/>
          </a:xfrm>
          <a:prstGeom prst="rect">
            <a:avLst/>
          </a:prstGeom>
          <a:noFill/>
        </p:spPr>
        <p:txBody>
          <a:bodyPr wrap="square" rtlCol="0">
            <a:spAutoFit/>
          </a:bodyPr>
          <a:lstStyle/>
          <a:p>
            <a:r>
              <a:rPr lang="pl-PL" sz="1000" dirty="0"/>
              <a:t>P</a:t>
            </a:r>
            <a:r>
              <a:rPr lang="pl-PL" sz="1000" baseline="-25000" dirty="0"/>
              <a:t>13B</a:t>
            </a:r>
          </a:p>
        </p:txBody>
      </p:sp>
      <p:sp>
        <p:nvSpPr>
          <p:cNvPr id="125" name="pole tekstowe 124"/>
          <p:cNvSpPr txBox="1"/>
          <p:nvPr/>
        </p:nvSpPr>
        <p:spPr>
          <a:xfrm>
            <a:off x="1635349" y="5227998"/>
            <a:ext cx="281953" cy="246221"/>
          </a:xfrm>
          <a:prstGeom prst="rect">
            <a:avLst/>
          </a:prstGeom>
          <a:noFill/>
        </p:spPr>
        <p:txBody>
          <a:bodyPr wrap="square" rtlCol="0">
            <a:spAutoFit/>
          </a:bodyPr>
          <a:lstStyle/>
          <a:p>
            <a:r>
              <a:rPr lang="pl-PL" sz="1000" dirty="0"/>
              <a:t>S</a:t>
            </a:r>
            <a:endParaRPr lang="pl-PL" sz="1000" baseline="-25000" dirty="0"/>
          </a:p>
        </p:txBody>
      </p:sp>
      <p:sp>
        <p:nvSpPr>
          <p:cNvPr id="126" name="pole tekstowe 125"/>
          <p:cNvSpPr txBox="1"/>
          <p:nvPr/>
        </p:nvSpPr>
        <p:spPr>
          <a:xfrm>
            <a:off x="1293523" y="2996951"/>
            <a:ext cx="2160240" cy="276999"/>
          </a:xfrm>
          <a:prstGeom prst="rect">
            <a:avLst/>
          </a:prstGeom>
          <a:noFill/>
        </p:spPr>
        <p:txBody>
          <a:bodyPr wrap="square" rtlCol="0">
            <a:spAutoFit/>
          </a:bodyPr>
          <a:lstStyle/>
          <a:p>
            <a:r>
              <a:rPr lang="pl-PL" sz="1200" dirty="0"/>
              <a:t>Bez uwzględnienia tarcia</a:t>
            </a:r>
          </a:p>
        </p:txBody>
      </p:sp>
    </p:spTree>
    <p:extLst>
      <p:ext uri="{BB962C8B-B14F-4D97-AF65-F5344CB8AC3E}">
        <p14:creationId xmlns:p14="http://schemas.microsoft.com/office/powerpoint/2010/main" val="4121850416"/>
      </p:ext>
    </p:extLst>
  </p:cSld>
  <p:clrMapOvr>
    <a:masterClrMapping/>
  </p:clrMapOvr>
  <p:transition>
    <p:randomBa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807804" y="3320988"/>
            <a:ext cx="3708784" cy="827732"/>
          </a:xfrm>
        </p:spPr>
        <p:txBody>
          <a:bodyPr/>
          <a:lstStyle/>
          <a:p>
            <a:pPr marL="0" indent="0">
              <a:buNone/>
            </a:pPr>
            <a:r>
              <a:rPr lang="pl-PL" dirty="0"/>
              <a:t>Dziękuję za uwagę</a:t>
            </a:r>
          </a:p>
        </p:txBody>
      </p:sp>
    </p:spTree>
    <p:extLst>
      <p:ext uri="{BB962C8B-B14F-4D97-AF65-F5344CB8AC3E}">
        <p14:creationId xmlns:p14="http://schemas.microsoft.com/office/powerpoint/2010/main" val="4133689606"/>
      </p:ext>
    </p:extLst>
  </p:cSld>
  <p:clrMapOvr>
    <a:masterClrMapping/>
  </p:clrMapOvr>
  <p:transition>
    <p:randomBar/>
  </p:transition>
</p:sld>
</file>

<file path=ppt/theme/theme1.xml><?xml version="1.0" encoding="utf-8"?>
<a:theme xmlns:a="http://schemas.openxmlformats.org/drawingml/2006/main" name="1_Projekt domyślny">
  <a:themeElements>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fontScheme name="1_Projekt domyślny">
      <a:majorFont>
        <a:latin typeface="Trebuchet MS"/>
        <a:ea typeface=""/>
        <a:cs typeface=""/>
      </a:majorFont>
      <a:minorFont>
        <a:latin typeface="Trebuchet MS"/>
        <a:ea typeface=""/>
        <a:cs typeface=""/>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5663</TotalTime>
  <Words>1818</Words>
  <Application>Microsoft Office PowerPoint</Application>
  <PresentationFormat>Pokaz na ekranie (4:3)</PresentationFormat>
  <Paragraphs>409</Paragraphs>
  <Slides>39</Slides>
  <Notes>2</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39</vt:i4>
      </vt:variant>
    </vt:vector>
  </HeadingPairs>
  <TitlesOfParts>
    <vt:vector size="43" baseType="lpstr">
      <vt:lpstr>Arial</vt:lpstr>
      <vt:lpstr>Calibri</vt:lpstr>
      <vt:lpstr>Trebuchet MS</vt:lpstr>
      <vt:lpstr>1_Projekt domyślny</vt:lpstr>
      <vt:lpstr>Teoria systemów i mechanizmów</vt:lpstr>
      <vt:lpstr>Wykład 9</vt:lpstr>
      <vt:lpstr>Wykład 9</vt:lpstr>
      <vt:lpstr>Tarcie – wiadomości podstawowe</vt:lpstr>
      <vt:lpstr>Tarcie – wiadomości podstawowe</vt:lpstr>
      <vt:lpstr>Tarcie – wiadomości podstawowe</vt:lpstr>
      <vt:lpstr>Tarcie – wiadomości podstawowe</vt:lpstr>
      <vt:lpstr>Siły oddziaływania z uwzględnieniem tarcia</vt:lpstr>
      <vt:lpstr>Siły oddziaływania z uwzględnieniem tarcia</vt:lpstr>
      <vt:lpstr>Siły oddziaływania z uwzględnieniem tarcia</vt:lpstr>
      <vt:lpstr>Tarcie – wiadomości podstawowe</vt:lpstr>
      <vt:lpstr>Tarcie – wiadomości podstawowe</vt:lpstr>
      <vt:lpstr>Tarcie – wiadomości podstawowe</vt:lpstr>
      <vt:lpstr>Tarcie – wiadomości podstawowe</vt:lpstr>
      <vt:lpstr>Tarcie – wiadomości podstawowe</vt:lpstr>
      <vt:lpstr>Tarcie – wiadomości podstawowe</vt:lpstr>
      <vt:lpstr>Tarcie – wiadomości podstawowe</vt:lpstr>
      <vt:lpstr>Siły oddziaływania z uwzględnieniem tarcia</vt:lpstr>
      <vt:lpstr>Siły oddziaływania z uwzględnieniem tarcia</vt:lpstr>
      <vt:lpstr>Siły oddziaływania z uwzględnieniem tarcia</vt:lpstr>
      <vt:lpstr>Siły oddziaływania z uwzględnieniem tarcia</vt:lpstr>
      <vt:lpstr>Tarcie w parach postępowych</vt:lpstr>
      <vt:lpstr>Tarcie w parach postępowych</vt:lpstr>
      <vt:lpstr>Tarcie w parach obrotowych klasy I</vt:lpstr>
      <vt:lpstr>Tarcie w parach obrotowych klasy I</vt:lpstr>
      <vt:lpstr>Zadanie</vt:lpstr>
      <vt:lpstr>Zadanie</vt:lpstr>
      <vt:lpstr>Zadanie</vt:lpstr>
      <vt:lpstr>Zadanie</vt:lpstr>
      <vt:lpstr>Zadanie</vt:lpstr>
      <vt:lpstr>Zadanie</vt:lpstr>
      <vt:lpstr>Zadanie</vt:lpstr>
      <vt:lpstr>Zadanie</vt:lpstr>
      <vt:lpstr>Zadanie</vt:lpstr>
      <vt:lpstr>Zadanie</vt:lpstr>
      <vt:lpstr>Zadanie</vt:lpstr>
      <vt:lpstr>Zadanie</vt:lpstr>
      <vt:lpstr>Zadanie</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rumburak</dc:creator>
  <cp:lastModifiedBy>Przemysław Jaszak</cp:lastModifiedBy>
  <cp:revision>578</cp:revision>
  <dcterms:created xsi:type="dcterms:W3CDTF">2004-06-16T08:22:15Z</dcterms:created>
  <dcterms:modified xsi:type="dcterms:W3CDTF">2024-06-13T08:31:50Z</dcterms:modified>
</cp:coreProperties>
</file>