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4"/>
  </p:notesMasterIdLst>
  <p:sldIdLst>
    <p:sldId id="256" r:id="rId2"/>
    <p:sldId id="288" r:id="rId3"/>
    <p:sldId id="289" r:id="rId4"/>
    <p:sldId id="290" r:id="rId5"/>
    <p:sldId id="291" r:id="rId6"/>
    <p:sldId id="292" r:id="rId7"/>
    <p:sldId id="293" r:id="rId8"/>
    <p:sldId id="295" r:id="rId9"/>
    <p:sldId id="294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7" r:id="rId22"/>
    <p:sldId id="286" r:id="rId23"/>
  </p:sldIdLst>
  <p:sldSz cx="9144000" cy="6858000" type="screen4x3"/>
  <p:notesSz cx="6562725" cy="86868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3A1"/>
    <a:srgbClr val="A719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5" autoAdjust="0"/>
    <p:restoredTop sz="94660"/>
  </p:normalViewPr>
  <p:slideViewPr>
    <p:cSldViewPr snapToObjects="1">
      <p:cViewPr>
        <p:scale>
          <a:sx n="120" d="100"/>
          <a:sy n="120" d="100"/>
        </p:scale>
        <p:origin x="-1290" y="4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43213" cy="4349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717925" y="0"/>
            <a:ext cx="2843213" cy="4349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482A00-A90A-493D-91EB-F945D36665CA}" type="datetimeFigureOut">
              <a:rPr lang="pl-PL" smtClean="0"/>
              <a:t>2020-05-07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09663" y="650875"/>
            <a:ext cx="4343400" cy="3257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55638" y="4125913"/>
            <a:ext cx="5251450" cy="39100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250238"/>
            <a:ext cx="2843213" cy="434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717925" y="8250238"/>
            <a:ext cx="2843213" cy="434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452B5F-3807-44F9-8ED3-077163C53D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06067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452B5F-3807-44F9-8ED3-077163C53D3B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5894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452B5F-3807-44F9-8ED3-077163C53D3B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9452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452B5F-3807-44F9-8ED3-077163C53D3B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2917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pasek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22425"/>
            <a:ext cx="1655763" cy="523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655763" y="1628775"/>
            <a:ext cx="7524750" cy="5229225"/>
          </a:xfrm>
          <a:prstGeom prst="rect">
            <a:avLst/>
          </a:prstGeom>
          <a:solidFill>
            <a:srgbClr val="A7190E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pic>
        <p:nvPicPr>
          <p:cNvPr id="6" name="Picture 15" descr="logotwyp pwr eng pozio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9050"/>
            <a:ext cx="8899525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873250" y="2130425"/>
            <a:ext cx="7089775" cy="20193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pl-PL" noProof="0" smtClean="0"/>
              <a:t>Kliknij, aby edytować styl wzorca tytułu</a:t>
            </a:r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73250" y="5697538"/>
            <a:ext cx="7089775" cy="900112"/>
          </a:xfrm>
        </p:spPr>
        <p:txBody>
          <a:bodyPr anchor="b"/>
          <a:lstStyle>
            <a:lvl1pPr marL="0" indent="0" algn="ctr">
              <a:buFontTx/>
              <a:buNone/>
              <a:defRPr sz="2000">
                <a:solidFill>
                  <a:srgbClr val="FFD3A1"/>
                </a:solidFill>
              </a:defRPr>
            </a:lvl1pPr>
          </a:lstStyle>
          <a:p>
            <a:pPr lvl="0"/>
            <a:r>
              <a:rPr lang="pl-PL" noProof="0" smtClean="0"/>
              <a:t>Kliknij, aby edytować styl wzorca podtytułu</a:t>
            </a:r>
          </a:p>
        </p:txBody>
      </p:sp>
    </p:spTree>
  </p:cSld>
  <p:clrMapOvr>
    <a:masterClrMapping/>
  </p:clrMapOvr>
  <p:transition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</p:spTree>
  </p:cSld>
  <p:clrMapOvr>
    <a:masterClrMapping/>
  </p:clrMapOvr>
  <p:transition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</p:cSld>
  <p:clrMapOvr>
    <a:masterClrMapping/>
  </p:clrMapOvr>
  <p:transition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11188" y="1881188"/>
            <a:ext cx="4135437" cy="4860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899025" y="1881188"/>
            <a:ext cx="4137025" cy="4860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</p:spTree>
  </p:cSld>
  <p:clrMapOvr>
    <a:masterClrMapping/>
  </p:clrMapOvr>
  <p:transition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</p:spTree>
  </p:cSld>
  <p:clrMapOvr>
    <a:masterClrMapping/>
  </p:clrMapOvr>
  <p:transition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</p:spTree>
  </p:cSld>
  <p:clrMapOvr>
    <a:masterClrMapping/>
  </p:clrMapOvr>
  <p:transition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</p:cSld>
  <p:clrMapOvr>
    <a:masterClrMapping/>
  </p:clrMapOvr>
  <p:transition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</p:cSld>
  <p:clrMapOvr>
    <a:masterClrMapping/>
  </p:clrMapOvr>
  <p:transition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</p:spTree>
  </p:cSld>
  <p:clrMapOvr>
    <a:masterClrMapping/>
  </p:clrMapOvr>
  <p:transition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931025" y="630238"/>
            <a:ext cx="2105025" cy="611187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11188" y="630238"/>
            <a:ext cx="6167437" cy="611187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</p:spTree>
  </p:cSld>
  <p:clrMapOvr>
    <a:masterClrMapping/>
  </p:clrMapOvr>
  <p:transition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503238" y="481013"/>
            <a:ext cx="8640762" cy="1292225"/>
          </a:xfrm>
          <a:prstGeom prst="rect">
            <a:avLst/>
          </a:prstGeom>
          <a:solidFill>
            <a:srgbClr val="A7190E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 flipH="1">
            <a:off x="0" y="1773238"/>
            <a:ext cx="503238" cy="5084762"/>
          </a:xfrm>
          <a:prstGeom prst="rect">
            <a:avLst/>
          </a:prstGeom>
          <a:solidFill>
            <a:srgbClr val="A7190E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02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630238"/>
            <a:ext cx="8424862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102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881188"/>
            <a:ext cx="8424862" cy="486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pic>
        <p:nvPicPr>
          <p:cNvPr id="1030" name="Picture 16" descr="logotwyp pwr eng poziom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-17463"/>
            <a:ext cx="2703513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</p:sldLayoutIdLst>
  <p:transition>
    <p:randomBar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emf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3" Type="http://schemas.openxmlformats.org/officeDocument/2006/relationships/image" Target="../media/image34.png"/><Relationship Id="rId7" Type="http://schemas.openxmlformats.org/officeDocument/2006/relationships/image" Target="../media/image38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pl-PL" sz="3200" dirty="0" smtClean="0"/>
              <a:t>Teoria systemów i mechanizmów</a:t>
            </a:r>
          </a:p>
        </p:txBody>
      </p:sp>
      <p:sp>
        <p:nvSpPr>
          <p:cNvPr id="13315" name="pole tekstowe 1"/>
          <p:cNvSpPr txBox="1">
            <a:spLocks noChangeArrowheads="1"/>
          </p:cNvSpPr>
          <p:nvPr/>
        </p:nvSpPr>
        <p:spPr bwMode="auto">
          <a:xfrm>
            <a:off x="3530878" y="3783532"/>
            <a:ext cx="338483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b="1" dirty="0" smtClean="0">
                <a:solidFill>
                  <a:srgbClr val="FFD3A1"/>
                </a:solidFill>
              </a:rPr>
              <a:t>Opracował: </a:t>
            </a:r>
            <a:br>
              <a:rPr lang="pl-PL" b="1" dirty="0" smtClean="0">
                <a:solidFill>
                  <a:srgbClr val="FFD3A1"/>
                </a:solidFill>
              </a:rPr>
            </a:br>
            <a:r>
              <a:rPr lang="pl-PL" b="1" dirty="0" smtClean="0">
                <a:solidFill>
                  <a:srgbClr val="FFD3A1"/>
                </a:solidFill>
              </a:rPr>
              <a:t>dr inż. Przemysław Jaszak</a:t>
            </a:r>
            <a:endParaRPr lang="en-US" b="1" dirty="0">
              <a:solidFill>
                <a:srgbClr val="FFD3A1"/>
              </a:solidFill>
            </a:endParaRPr>
          </a:p>
        </p:txBody>
      </p:sp>
      <p:sp>
        <p:nvSpPr>
          <p:cNvPr id="5" name="pole tekstowe 1"/>
          <p:cNvSpPr txBox="1">
            <a:spLocks noChangeArrowheads="1"/>
          </p:cNvSpPr>
          <p:nvPr/>
        </p:nvSpPr>
        <p:spPr bwMode="auto">
          <a:xfrm>
            <a:off x="5206039" y="4986464"/>
            <a:ext cx="338483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1400" b="1" dirty="0">
                <a:solidFill>
                  <a:srgbClr val="FFD3A1"/>
                </a:solidFill>
              </a:rPr>
              <a:t>Katedra Mechaniki, Maszyn, Urządzeń i Procesów Energetycznych </a:t>
            </a:r>
            <a:endParaRPr lang="pl-PL" sz="1400" b="1" dirty="0" smtClean="0">
              <a:solidFill>
                <a:srgbClr val="FFD3A1"/>
              </a:solidFill>
            </a:endParaRPr>
          </a:p>
          <a:p>
            <a:pPr algn="ctr"/>
            <a:endParaRPr lang="pl-PL" sz="1400" b="1" dirty="0" smtClean="0">
              <a:solidFill>
                <a:srgbClr val="FFD3A1"/>
              </a:solidFill>
            </a:endParaRPr>
          </a:p>
          <a:p>
            <a:pPr algn="ctr"/>
            <a:r>
              <a:rPr lang="pl-PL" sz="1400" b="1" dirty="0">
                <a:solidFill>
                  <a:srgbClr val="FFD3A1"/>
                </a:solidFill>
              </a:rPr>
              <a:t>ul. Na Grobli 15, Wrocław</a:t>
            </a:r>
          </a:p>
          <a:p>
            <a:pPr algn="ctr"/>
            <a:r>
              <a:rPr lang="pl-PL" sz="1400" b="1" dirty="0">
                <a:solidFill>
                  <a:srgbClr val="FFD3A1"/>
                </a:solidFill>
              </a:rPr>
              <a:t>bud. L-1, pok. 312</a:t>
            </a:r>
          </a:p>
          <a:p>
            <a:pPr algn="ctr"/>
            <a:r>
              <a:rPr lang="pl-PL" sz="1400" b="1" dirty="0">
                <a:solidFill>
                  <a:srgbClr val="FFD3A1"/>
                </a:solidFill>
              </a:rPr>
              <a:t>tel. 71 320 4825</a:t>
            </a:r>
            <a:endParaRPr lang="en-US" sz="1400" b="1" dirty="0">
              <a:solidFill>
                <a:srgbClr val="FFD3A1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935596" y="3032956"/>
            <a:ext cx="74888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/>
              <a:t>Bilans energetyczny </a:t>
            </a:r>
            <a:r>
              <a:rPr lang="pl-PL" sz="3200" dirty="0" smtClean="0"/>
              <a:t>maszyny, sprawność mechanizmów</a:t>
            </a:r>
            <a:endParaRPr lang="pl-PL" sz="3200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Wykład 10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191053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Stany pracy maszyny</a:t>
            </a:r>
            <a:endParaRPr lang="pl-PL" dirty="0"/>
          </a:p>
        </p:txBody>
      </p:sp>
      <p:sp>
        <p:nvSpPr>
          <p:cNvPr id="2" name="pole tekstowe 1"/>
          <p:cNvSpPr txBox="1"/>
          <p:nvPr/>
        </p:nvSpPr>
        <p:spPr>
          <a:xfrm>
            <a:off x="755576" y="2060848"/>
            <a:ext cx="77768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smtClean="0"/>
              <a:t>Pracę każdej maszyny charakteryzują trzy zasadnicze etapy:</a:t>
            </a:r>
          </a:p>
          <a:p>
            <a:endParaRPr lang="pl-PL" sz="1200" dirty="0"/>
          </a:p>
          <a:p>
            <a:pPr marL="228600" indent="-228600">
              <a:buAutoNum type="arabicPeriod"/>
            </a:pPr>
            <a:r>
              <a:rPr lang="pl-PL" sz="1200" dirty="0" smtClean="0"/>
              <a:t>Rozruch</a:t>
            </a:r>
          </a:p>
          <a:p>
            <a:pPr marL="228600" indent="-228600">
              <a:buAutoNum type="arabicPeriod"/>
            </a:pPr>
            <a:r>
              <a:rPr lang="pl-PL" sz="1200" dirty="0" smtClean="0"/>
              <a:t>Praca ustalona</a:t>
            </a:r>
          </a:p>
          <a:p>
            <a:pPr marL="228600" indent="-228600">
              <a:buAutoNum type="arabicPeriod"/>
            </a:pPr>
            <a:r>
              <a:rPr lang="pl-PL" sz="1200" dirty="0" smtClean="0"/>
              <a:t>Hamowanie (wybieg)</a:t>
            </a:r>
          </a:p>
          <a:p>
            <a:pPr marL="228600" indent="-228600">
              <a:buAutoNum type="arabicPeriod"/>
            </a:pPr>
            <a:endParaRPr lang="pl-PL" sz="1200" dirty="0"/>
          </a:p>
          <a:p>
            <a:r>
              <a:rPr lang="pl-PL" sz="1200" dirty="0" smtClean="0"/>
              <a:t>Poszczególne z nich zaprezentowano na poniższym wykresie, bazując na pomiarach prędkości kątowej głównego wału napędowego maszyny.</a:t>
            </a:r>
            <a:endParaRPr lang="pl-PL" sz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23"/>
          <a:stretch/>
        </p:blipFill>
        <p:spPr bwMode="auto">
          <a:xfrm>
            <a:off x="1714582" y="4077072"/>
            <a:ext cx="5568494" cy="2276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4889444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Stany pracy maszyny</a:t>
            </a:r>
            <a:endParaRPr lang="pl-PL" dirty="0"/>
          </a:p>
        </p:txBody>
      </p:sp>
      <p:sp>
        <p:nvSpPr>
          <p:cNvPr id="2" name="pole tekstowe 1"/>
          <p:cNvSpPr txBox="1"/>
          <p:nvPr/>
        </p:nvSpPr>
        <p:spPr>
          <a:xfrm>
            <a:off x="611188" y="1830015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200" dirty="0"/>
          </a:p>
          <a:p>
            <a:pPr marL="228600" indent="-228600">
              <a:buAutoNum type="arabicPeriod"/>
            </a:pPr>
            <a:r>
              <a:rPr lang="pl-PL" sz="1200" dirty="0" smtClean="0"/>
              <a:t>Rozruch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2747963"/>
            <a:ext cx="708660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rostokąt 3"/>
          <p:cNvSpPr/>
          <p:nvPr/>
        </p:nvSpPr>
        <p:spPr>
          <a:xfrm>
            <a:off x="1079612" y="2600908"/>
            <a:ext cx="468052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414068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Stany pracy maszyny</a:t>
            </a:r>
            <a:endParaRPr lang="pl-PL" dirty="0"/>
          </a:p>
        </p:txBody>
      </p:sp>
      <p:sp>
        <p:nvSpPr>
          <p:cNvPr id="2" name="pole tekstowe 1"/>
          <p:cNvSpPr txBox="1"/>
          <p:nvPr/>
        </p:nvSpPr>
        <p:spPr>
          <a:xfrm>
            <a:off x="611188" y="1830015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200" dirty="0"/>
          </a:p>
          <a:p>
            <a:r>
              <a:rPr lang="pl-PL" sz="1200" dirty="0" smtClean="0"/>
              <a:t>2. Praca ustalona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20" y="2960948"/>
            <a:ext cx="7239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888940"/>
            <a:ext cx="493713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539708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Stany pracy maszyny</a:t>
            </a:r>
            <a:endParaRPr lang="pl-PL" dirty="0"/>
          </a:p>
        </p:txBody>
      </p:sp>
      <p:sp>
        <p:nvSpPr>
          <p:cNvPr id="2" name="pole tekstowe 1"/>
          <p:cNvSpPr txBox="1"/>
          <p:nvPr/>
        </p:nvSpPr>
        <p:spPr>
          <a:xfrm>
            <a:off x="611188" y="1830015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200" dirty="0"/>
          </a:p>
          <a:p>
            <a:r>
              <a:rPr lang="pl-PL" sz="1200" dirty="0"/>
              <a:t>3</a:t>
            </a:r>
            <a:r>
              <a:rPr lang="pl-PL" sz="1200" dirty="0" smtClean="0"/>
              <a:t>. Hamowanie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9"/>
          <a:stretch/>
        </p:blipFill>
        <p:spPr bwMode="auto">
          <a:xfrm>
            <a:off x="1025381" y="2806810"/>
            <a:ext cx="7353300" cy="1643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rostokąt 4"/>
          <p:cNvSpPr/>
          <p:nvPr/>
        </p:nvSpPr>
        <p:spPr>
          <a:xfrm>
            <a:off x="1079612" y="2600908"/>
            <a:ext cx="468052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851963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Równanie energii</a:t>
            </a:r>
            <a:endParaRPr lang="pl-PL" dirty="0"/>
          </a:p>
        </p:txBody>
      </p:sp>
      <p:sp>
        <p:nvSpPr>
          <p:cNvPr id="2" name="pole tekstowe 1"/>
          <p:cNvSpPr txBox="1"/>
          <p:nvPr/>
        </p:nvSpPr>
        <p:spPr>
          <a:xfrm>
            <a:off x="719572" y="2132856"/>
            <a:ext cx="79928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200" dirty="0" smtClean="0"/>
              <a:t>Zadaniem każdej maszyny jest przekształcenie energii lub wykonywanie pewnych operacji technologicznych za pomocą połączonych ze sobą mechanizmów. Przekazywanie i konwersja energii z członów czynnych (napędowych) na człony bierne (napędzane) odbywa się zawsze z udziałem strat energii wywołanej siłami oporu (tarcia) lub jej konwersją na energię kinetyczną lub potencjalną członów. Tylko pewna cześć energii dostarczonej do mechanizmu jest zamieniana na energię użyteczną, związaną z wykonywaniem zamierzonej pracy. Ogólne równanie bilansu energetycznego maszyny można przedstawić w sposób następujący: </a:t>
            </a:r>
          </a:p>
          <a:p>
            <a:pPr algn="just"/>
            <a:endParaRPr lang="pl-PL" sz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541471"/>
            <a:ext cx="6117543" cy="3174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353479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Równanie energii</a:t>
            </a:r>
            <a:endParaRPr lang="pl-PL" dirty="0"/>
          </a:p>
        </p:txBody>
      </p:sp>
      <p:sp>
        <p:nvSpPr>
          <p:cNvPr id="2" name="pole tekstowe 1"/>
          <p:cNvSpPr txBox="1"/>
          <p:nvPr/>
        </p:nvSpPr>
        <p:spPr>
          <a:xfrm>
            <a:off x="719572" y="2132856"/>
            <a:ext cx="799288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200" dirty="0" smtClean="0"/>
              <a:t>W przypadku ustalonej pracy maszyny bilans energetyczny sprowadza się do postaci:</a:t>
            </a:r>
          </a:p>
          <a:p>
            <a:pPr algn="just"/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endParaRPr lang="pl-PL" sz="1200" dirty="0" smtClean="0"/>
          </a:p>
          <a:p>
            <a:pPr algn="just"/>
            <a:endParaRPr lang="pl-PL" sz="1200" dirty="0" smtClean="0"/>
          </a:p>
          <a:p>
            <a:pPr algn="just"/>
            <a:r>
              <a:rPr lang="pl-PL" sz="1200" dirty="0" smtClean="0"/>
              <a:t>Można </a:t>
            </a:r>
            <a:r>
              <a:rPr lang="pl-PL" sz="1200" dirty="0" smtClean="0"/>
              <a:t>więc </a:t>
            </a:r>
            <a:r>
              <a:rPr lang="pl-PL" sz="1200" dirty="0" smtClean="0"/>
              <a:t>stwierdzić, że w ustalonym ruchu maszyny dostarczona do niej praca lub moc jest w pewnej części zamieniana na wykonanie pracy/mocy </a:t>
            </a:r>
            <a:r>
              <a:rPr lang="pl-PL" sz="1200" dirty="0" smtClean="0"/>
              <a:t>użytecznej, </a:t>
            </a:r>
            <a:r>
              <a:rPr lang="pl-PL" sz="1200" dirty="0" smtClean="0"/>
              <a:t>a w pozostałej części  rozpraszana w skutek tarcia.</a:t>
            </a:r>
          </a:p>
          <a:p>
            <a:pPr algn="just"/>
            <a:endParaRPr lang="pl-PL" sz="1200" dirty="0"/>
          </a:p>
          <a:p>
            <a:pPr algn="just"/>
            <a:r>
              <a:rPr lang="pl-PL" sz="1200" dirty="0" smtClean="0"/>
              <a:t>Najogólniej można stwierdzić, że proporcja tego rozdziału zależy od całkowitej sprawności mechanizmu.</a:t>
            </a:r>
          </a:p>
          <a:p>
            <a:pPr algn="just"/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  <a:p>
            <a:pPr algn="just"/>
            <a:endParaRPr lang="pl-PL" sz="1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150" y="2816932"/>
            <a:ext cx="14097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267627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Sprawność mechaniczna maszyny</a:t>
            </a:r>
            <a:endParaRPr lang="pl-PL" dirty="0"/>
          </a:p>
        </p:txBody>
      </p:sp>
      <p:sp>
        <p:nvSpPr>
          <p:cNvPr id="2" name="pole tekstowe 1"/>
          <p:cNvSpPr txBox="1"/>
          <p:nvPr/>
        </p:nvSpPr>
        <p:spPr>
          <a:xfrm>
            <a:off x="719572" y="2132856"/>
            <a:ext cx="799288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200" b="1" u="sng" dirty="0" smtClean="0"/>
              <a:t>Współczynnik sprawności</a:t>
            </a:r>
            <a:r>
              <a:rPr lang="pl-PL" sz="1200" dirty="0" smtClean="0"/>
              <a:t> - jest to stosunek pracy użytecznej do pracy dostarczonej.</a:t>
            </a:r>
          </a:p>
          <a:p>
            <a:pPr algn="just"/>
            <a:r>
              <a:rPr lang="pl-PL" sz="1200" dirty="0" smtClean="0"/>
              <a:t> </a:t>
            </a:r>
            <a:br>
              <a:rPr lang="pl-PL" sz="1200" dirty="0" smtClean="0"/>
            </a:br>
            <a:r>
              <a:rPr lang="pl-PL" sz="1200" dirty="0" smtClean="0"/>
              <a:t>W dostatecznie długim czasie ruchu ustalonego bezwymiarowy współczynnik sprawności można przedstawić jako:</a:t>
            </a:r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  <a:p>
            <a:pPr algn="just"/>
            <a:r>
              <a:rPr lang="pl-PL" sz="1200" dirty="0" smtClean="0"/>
              <a:t>lub</a:t>
            </a:r>
          </a:p>
          <a:p>
            <a:pPr algn="just"/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  <a:p>
            <a:pPr algn="just"/>
            <a:r>
              <a:rPr lang="pl-PL" sz="1200" dirty="0"/>
              <a:t>P</a:t>
            </a:r>
            <a:r>
              <a:rPr lang="pl-PL" sz="1200" dirty="0" smtClean="0"/>
              <a:t>o rozpisaniu: </a:t>
            </a:r>
          </a:p>
          <a:p>
            <a:pPr algn="just"/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  <a:p>
            <a:pPr algn="just"/>
            <a:endParaRPr lang="pl-PL" sz="1200" dirty="0"/>
          </a:p>
          <a:p>
            <a:pPr algn="just"/>
            <a:r>
              <a:rPr lang="pl-PL" sz="1200" dirty="0" smtClean="0"/>
              <a:t>W przypadku mocy współczynnik sprawności określamy mianem chwilowego współczynnika sprawności: </a:t>
            </a:r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  <a:p>
            <a:pPr algn="just"/>
            <a:endParaRPr lang="pl-PL" sz="12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309" y="2862769"/>
            <a:ext cx="8953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743" y="3618777"/>
            <a:ext cx="809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281" y="5940127"/>
            <a:ext cx="135255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365104"/>
            <a:ext cx="3440927" cy="684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636078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Sprawność mechaniczna maszyny</a:t>
            </a:r>
            <a:endParaRPr lang="pl-PL" dirty="0"/>
          </a:p>
        </p:txBody>
      </p:sp>
      <p:sp>
        <p:nvSpPr>
          <p:cNvPr id="2" name="pole tekstowe 1"/>
          <p:cNvSpPr txBox="1"/>
          <p:nvPr/>
        </p:nvSpPr>
        <p:spPr>
          <a:xfrm>
            <a:off x="719572" y="2132856"/>
            <a:ext cx="799288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200" b="1" u="sng" dirty="0" smtClean="0"/>
              <a:t>Współczynnik strat- </a:t>
            </a:r>
            <a:r>
              <a:rPr lang="pl-PL" sz="1200" dirty="0" smtClean="0"/>
              <a:t>wyraża stosunek pracy związanej z siłą tarcia do pracy dostarczonej do układu:</a:t>
            </a:r>
          </a:p>
          <a:p>
            <a:pPr algn="just"/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r>
              <a:rPr lang="pl-PL" sz="1200" dirty="0" smtClean="0"/>
              <a:t>Po podzieleniu równania bilansu energii w ruchu ustalonym przez pracę </a:t>
            </a:r>
            <a:r>
              <a:rPr lang="pl-PL" sz="1200" dirty="0" smtClean="0"/>
              <a:t>dostarczoną </a:t>
            </a:r>
            <a:r>
              <a:rPr lang="pl-PL" sz="1200" dirty="0" smtClean="0"/>
              <a:t>do układu otrzymamy:</a:t>
            </a:r>
          </a:p>
          <a:p>
            <a:pPr algn="just"/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r>
              <a:rPr lang="pl-PL" sz="1200" dirty="0" smtClean="0"/>
              <a:t>Z ostatniego równania </a:t>
            </a:r>
            <a:r>
              <a:rPr lang="pl-PL" sz="1200" dirty="0" smtClean="0"/>
              <a:t>wynika, </a:t>
            </a:r>
            <a:r>
              <a:rPr lang="pl-PL" sz="1200" dirty="0" smtClean="0"/>
              <a:t>że:</a:t>
            </a:r>
          </a:p>
          <a:p>
            <a:pPr algn="just"/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endParaRPr lang="pl-PL" sz="1200" dirty="0" smtClean="0"/>
          </a:p>
          <a:p>
            <a:pPr algn="just"/>
            <a:r>
              <a:rPr lang="pl-PL" sz="1200" dirty="0" smtClean="0"/>
              <a:t>W przypadku gdy           układ jest samohamowny- brak możliwości ruchu.</a:t>
            </a:r>
            <a:endParaRPr lang="pl-PL" sz="1200" dirty="0"/>
          </a:p>
          <a:p>
            <a:pPr algn="just"/>
            <a:endParaRPr lang="pl-PL" sz="1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256" y="2744924"/>
            <a:ext cx="800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876" y="4005064"/>
            <a:ext cx="26670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5913" y="5179844"/>
            <a:ext cx="20669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5841268"/>
            <a:ext cx="468051" cy="237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0979544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Sprawność mechaniczna maszyny</a:t>
            </a:r>
            <a:endParaRPr lang="pl-PL" dirty="0"/>
          </a:p>
        </p:txBody>
      </p:sp>
      <p:sp>
        <p:nvSpPr>
          <p:cNvPr id="2" name="pole tekstowe 1"/>
          <p:cNvSpPr txBox="1"/>
          <p:nvPr/>
        </p:nvSpPr>
        <p:spPr>
          <a:xfrm>
            <a:off x="719572" y="2132856"/>
            <a:ext cx="79928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200" b="1" u="sng" dirty="0" smtClean="0"/>
              <a:t>Sprawność </a:t>
            </a:r>
            <a:r>
              <a:rPr lang="pl-PL" sz="1200" b="1" u="sng" dirty="0" smtClean="0"/>
              <a:t> </a:t>
            </a:r>
            <a:r>
              <a:rPr lang="pl-PL" sz="1200" b="1" u="sng" dirty="0" smtClean="0"/>
              <a:t>maszyny w szeregowym połączeniu mechanizmów</a:t>
            </a:r>
          </a:p>
          <a:p>
            <a:pPr algn="just"/>
            <a:endParaRPr lang="pl-PL" sz="1200" b="1" u="sng" dirty="0"/>
          </a:p>
          <a:p>
            <a:pPr algn="just"/>
            <a:r>
              <a:rPr lang="pl-PL" sz="1200" dirty="0" smtClean="0"/>
              <a:t>W układzie szeregowym praca użyteczna każdego poprzedniego mechanizmu </a:t>
            </a:r>
            <a:r>
              <a:rPr lang="pl-PL" sz="1200" i="1" dirty="0" smtClean="0"/>
              <a:t>L</a:t>
            </a:r>
            <a:r>
              <a:rPr lang="pl-PL" sz="1200" i="1" baseline="-25000" dirty="0" smtClean="0"/>
              <a:t>U</a:t>
            </a:r>
            <a:r>
              <a:rPr lang="pl-PL" sz="1200" dirty="0" smtClean="0"/>
              <a:t> jest pracą sił napędowych </a:t>
            </a:r>
            <a:r>
              <a:rPr lang="pl-PL" sz="1200" i="1" dirty="0" smtClean="0"/>
              <a:t>L</a:t>
            </a:r>
            <a:r>
              <a:rPr lang="pl-PL" sz="1200" i="1" baseline="-25000" dirty="0" smtClean="0"/>
              <a:t>D</a:t>
            </a:r>
            <a:r>
              <a:rPr lang="pl-PL" sz="1200" dirty="0" smtClean="0"/>
              <a:t> każdego następnego mechanizmu.</a:t>
            </a:r>
          </a:p>
          <a:p>
            <a:pPr algn="just"/>
            <a:endParaRPr lang="pl-PL" sz="1200" dirty="0"/>
          </a:p>
          <a:p>
            <a:pPr algn="just"/>
            <a:r>
              <a:rPr lang="pl-PL" sz="1200" dirty="0" smtClean="0"/>
              <a:t>Sprawność poszczególnego mechanizmu jest równa:</a:t>
            </a:r>
          </a:p>
          <a:p>
            <a:pPr algn="just"/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  <a:p>
            <a:pPr algn="just"/>
            <a:r>
              <a:rPr lang="pl-PL" sz="1200" dirty="0" smtClean="0"/>
              <a:t>Ponieważ sprawność całkowita maszyny jest równa:</a:t>
            </a:r>
          </a:p>
          <a:p>
            <a:pPr algn="just"/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  <a:p>
            <a:pPr algn="just"/>
            <a:r>
              <a:rPr lang="pl-PL" sz="1200" dirty="0" smtClean="0"/>
              <a:t>Lub po uwzględnieniu powyższych zależności:</a:t>
            </a:r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123" y="3717032"/>
            <a:ext cx="3003786" cy="6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547" y="4905164"/>
            <a:ext cx="789521" cy="578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948" y="6129556"/>
            <a:ext cx="1764196" cy="393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214942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Sprawność mechaniczna maszyny</a:t>
            </a:r>
            <a:endParaRPr lang="pl-PL" dirty="0"/>
          </a:p>
        </p:txBody>
      </p:sp>
      <p:sp>
        <p:nvSpPr>
          <p:cNvPr id="2" name="pole tekstowe 1"/>
          <p:cNvSpPr txBox="1"/>
          <p:nvPr/>
        </p:nvSpPr>
        <p:spPr>
          <a:xfrm>
            <a:off x="719572" y="2131538"/>
            <a:ext cx="79928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200" b="1" u="sng" dirty="0" smtClean="0"/>
              <a:t>Sprawność w maszyny w szeregowym połączeniu mechanizmów</a:t>
            </a:r>
          </a:p>
          <a:p>
            <a:pPr algn="just"/>
            <a:endParaRPr lang="pl-PL" sz="1200" b="1" u="sng" dirty="0"/>
          </a:p>
          <a:p>
            <a:pPr algn="just"/>
            <a:r>
              <a:rPr lang="pl-PL" sz="1200" dirty="0" smtClean="0"/>
              <a:t>W celu graficznej prezentacji strat mocy i jej transformacji na poszczególne układy mechanizmów korzysta się z tzw. wykresów Sankeya. </a:t>
            </a:r>
          </a:p>
          <a:p>
            <a:pPr algn="just"/>
            <a:endParaRPr lang="pl-PL" sz="1200" b="1" u="sng" dirty="0"/>
          </a:p>
          <a:p>
            <a:pPr algn="just"/>
            <a:r>
              <a:rPr lang="pl-PL" sz="1200" dirty="0" smtClean="0"/>
              <a:t>W układzie szeregowym</a:t>
            </a:r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</p:txBody>
      </p:sp>
      <p:sp>
        <p:nvSpPr>
          <p:cNvPr id="5" name="Prostokąt 4"/>
          <p:cNvSpPr/>
          <p:nvPr/>
        </p:nvSpPr>
        <p:spPr>
          <a:xfrm>
            <a:off x="2012248" y="4488960"/>
            <a:ext cx="1476164" cy="111612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Wygięta strzałka 5"/>
          <p:cNvSpPr/>
          <p:nvPr/>
        </p:nvSpPr>
        <p:spPr>
          <a:xfrm rot="16200000" flipV="1">
            <a:off x="3443407" y="4107142"/>
            <a:ext cx="774086" cy="684076"/>
          </a:xfrm>
          <a:prstGeom prst="bentArrow">
            <a:avLst>
              <a:gd name="adj1" fmla="val 51504"/>
              <a:gd name="adj2" fmla="val 47094"/>
              <a:gd name="adj3" fmla="val 23282"/>
              <a:gd name="adj4" fmla="val 7118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3488412" y="4818221"/>
            <a:ext cx="1476164" cy="78686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Wygięta strzałka 7"/>
          <p:cNvSpPr/>
          <p:nvPr/>
        </p:nvSpPr>
        <p:spPr>
          <a:xfrm rot="16200000" flipV="1">
            <a:off x="4921068" y="4347557"/>
            <a:ext cx="714855" cy="684076"/>
          </a:xfrm>
          <a:prstGeom prst="bentArrow">
            <a:avLst>
              <a:gd name="adj1" fmla="val 33300"/>
              <a:gd name="adj2" fmla="val 32106"/>
              <a:gd name="adj3" fmla="val 16292"/>
              <a:gd name="adj4" fmla="val 71934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4784556" y="5047022"/>
            <a:ext cx="1476164" cy="55806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Wygięta strzałka 9"/>
          <p:cNvSpPr/>
          <p:nvPr/>
        </p:nvSpPr>
        <p:spPr>
          <a:xfrm rot="16200000" flipV="1">
            <a:off x="6209326" y="4563581"/>
            <a:ext cx="714855" cy="684076"/>
          </a:xfrm>
          <a:prstGeom prst="bentArrow">
            <a:avLst>
              <a:gd name="adj1" fmla="val 33300"/>
              <a:gd name="adj2" fmla="val 32106"/>
              <a:gd name="adj3" fmla="val 16292"/>
              <a:gd name="adj4" fmla="val 71934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11" name="Strzałka w prawo 10"/>
          <p:cNvSpPr/>
          <p:nvPr/>
        </p:nvSpPr>
        <p:spPr>
          <a:xfrm>
            <a:off x="6228184" y="5083028"/>
            <a:ext cx="1652716" cy="689299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Trójkąt prostokątny 11"/>
          <p:cNvSpPr/>
          <p:nvPr/>
        </p:nvSpPr>
        <p:spPr>
          <a:xfrm rot="13454230">
            <a:off x="1634205" y="4673766"/>
            <a:ext cx="756084" cy="777862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ole tekstowe 14"/>
          <p:cNvSpPr txBox="1"/>
          <p:nvPr/>
        </p:nvSpPr>
        <p:spPr>
          <a:xfrm>
            <a:off x="2588312" y="4908231"/>
            <a:ext cx="936104" cy="46166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800" b="1" dirty="0" smtClean="0"/>
              <a:t>Para kinematyczna 1</a:t>
            </a:r>
            <a:endParaRPr lang="pl-PL" sz="800" b="1" dirty="0"/>
          </a:p>
        </p:txBody>
      </p:sp>
      <p:sp>
        <p:nvSpPr>
          <p:cNvPr id="16" name="pole tekstowe 15"/>
          <p:cNvSpPr txBox="1"/>
          <p:nvPr/>
        </p:nvSpPr>
        <p:spPr>
          <a:xfrm>
            <a:off x="3848452" y="4986626"/>
            <a:ext cx="936104" cy="46166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800" b="1" dirty="0" smtClean="0"/>
              <a:t>Para kinematyczna 2</a:t>
            </a:r>
            <a:endParaRPr lang="pl-PL" sz="800" b="1" dirty="0"/>
          </a:p>
        </p:txBody>
      </p:sp>
      <p:sp>
        <p:nvSpPr>
          <p:cNvPr id="17" name="pole tekstowe 16"/>
          <p:cNvSpPr txBox="1"/>
          <p:nvPr/>
        </p:nvSpPr>
        <p:spPr>
          <a:xfrm>
            <a:off x="5216604" y="5088251"/>
            <a:ext cx="936104" cy="46166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800" b="1" dirty="0" smtClean="0"/>
              <a:t>Para kinematyczna n-ta</a:t>
            </a:r>
            <a:endParaRPr lang="pl-PL" sz="800" b="1" dirty="0"/>
          </a:p>
        </p:txBody>
      </p:sp>
      <p:sp>
        <p:nvSpPr>
          <p:cNvPr id="18" name="pole tekstowe 17"/>
          <p:cNvSpPr txBox="1"/>
          <p:nvPr/>
        </p:nvSpPr>
        <p:spPr>
          <a:xfrm>
            <a:off x="500080" y="4841787"/>
            <a:ext cx="15862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/>
              <a:t>Praca dostarczona </a:t>
            </a:r>
            <a:r>
              <a:rPr lang="pl-PL" sz="1000" b="1" i="1" dirty="0" smtClean="0"/>
              <a:t>L</a:t>
            </a:r>
            <a:r>
              <a:rPr lang="pl-PL" sz="1000" b="1" i="1" baseline="-25000" dirty="0" smtClean="0"/>
              <a:t>D</a:t>
            </a:r>
            <a:endParaRPr lang="pl-PL" sz="1000" b="1" i="1" baseline="-25000" dirty="0"/>
          </a:p>
        </p:txBody>
      </p:sp>
      <p:sp>
        <p:nvSpPr>
          <p:cNvPr id="19" name="pole tekstowe 18"/>
          <p:cNvSpPr txBox="1"/>
          <p:nvPr/>
        </p:nvSpPr>
        <p:spPr>
          <a:xfrm>
            <a:off x="7880900" y="5296000"/>
            <a:ext cx="15862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/>
              <a:t>Praca uzyskana </a:t>
            </a:r>
            <a:r>
              <a:rPr lang="pl-PL" sz="1000" b="1" i="1" dirty="0" smtClean="0"/>
              <a:t>L</a:t>
            </a:r>
            <a:r>
              <a:rPr lang="pl-PL" sz="1000" b="1" i="1" baseline="-25000" dirty="0"/>
              <a:t>U</a:t>
            </a:r>
          </a:p>
        </p:txBody>
      </p:sp>
      <p:sp>
        <p:nvSpPr>
          <p:cNvPr id="20" name="pole tekstowe 19"/>
          <p:cNvSpPr txBox="1"/>
          <p:nvPr/>
        </p:nvSpPr>
        <p:spPr>
          <a:xfrm>
            <a:off x="3059832" y="3645024"/>
            <a:ext cx="15862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000" b="1" dirty="0" smtClean="0"/>
              <a:t>Praca tarcia w parze kinematycznej 1</a:t>
            </a:r>
            <a:r>
              <a:rPr lang="pl-PL" sz="1000" b="1" i="1" dirty="0" smtClean="0"/>
              <a:t>L</a:t>
            </a:r>
            <a:r>
              <a:rPr lang="pl-PL" sz="1000" b="1" i="1" baseline="-25000" dirty="0" smtClean="0"/>
              <a:t>T1</a:t>
            </a:r>
            <a:endParaRPr lang="pl-PL" sz="1000" b="1" i="1" baseline="-25000" dirty="0"/>
          </a:p>
        </p:txBody>
      </p:sp>
      <p:sp>
        <p:nvSpPr>
          <p:cNvPr id="21" name="pole tekstowe 20"/>
          <p:cNvSpPr txBox="1"/>
          <p:nvPr/>
        </p:nvSpPr>
        <p:spPr>
          <a:xfrm>
            <a:off x="4566409" y="3923351"/>
            <a:ext cx="15862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000" b="1" dirty="0" smtClean="0"/>
              <a:t>Praca tarcia w parze kinematycznej 2 </a:t>
            </a:r>
            <a:r>
              <a:rPr lang="pl-PL" sz="1000" b="1" i="1" dirty="0" smtClean="0"/>
              <a:t>L</a:t>
            </a:r>
            <a:r>
              <a:rPr lang="pl-PL" sz="1000" b="1" i="1" baseline="-25000" dirty="0" smtClean="0"/>
              <a:t>T2</a:t>
            </a:r>
            <a:endParaRPr lang="pl-PL" sz="1000" b="1" i="1" baseline="-25000" dirty="0"/>
          </a:p>
        </p:txBody>
      </p:sp>
      <p:sp>
        <p:nvSpPr>
          <p:cNvPr id="22" name="pole tekstowe 21"/>
          <p:cNvSpPr txBox="1"/>
          <p:nvPr/>
        </p:nvSpPr>
        <p:spPr>
          <a:xfrm>
            <a:off x="6048164" y="4049070"/>
            <a:ext cx="15862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000" b="1" dirty="0" smtClean="0"/>
              <a:t>Praca tarcia w parze kinematycznej n </a:t>
            </a:r>
            <a:r>
              <a:rPr lang="pl-PL" sz="1000" b="1" i="1" dirty="0" err="1" smtClean="0"/>
              <a:t>L</a:t>
            </a:r>
            <a:r>
              <a:rPr lang="pl-PL" sz="1000" b="1" i="1" baseline="-25000" dirty="0" err="1" smtClean="0"/>
              <a:t>Tn</a:t>
            </a:r>
            <a:endParaRPr lang="pl-PL" sz="1000" b="1" i="1" baseline="-25000" dirty="0"/>
          </a:p>
        </p:txBody>
      </p:sp>
    </p:spTree>
    <p:extLst>
      <p:ext uri="{BB962C8B-B14F-4D97-AF65-F5344CB8AC3E}">
        <p14:creationId xmlns:p14="http://schemas.microsoft.com/office/powerpoint/2010/main" val="221601571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Sprawność mechaniczna maszyny</a:t>
            </a:r>
            <a:endParaRPr lang="pl-PL" dirty="0"/>
          </a:p>
        </p:txBody>
      </p:sp>
      <p:sp>
        <p:nvSpPr>
          <p:cNvPr id="2" name="pole tekstowe 1"/>
          <p:cNvSpPr txBox="1"/>
          <p:nvPr/>
        </p:nvSpPr>
        <p:spPr>
          <a:xfrm>
            <a:off x="719572" y="2132856"/>
            <a:ext cx="799288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200" b="1" u="sng" dirty="0" smtClean="0"/>
              <a:t>Sprawność </a:t>
            </a:r>
            <a:r>
              <a:rPr lang="pl-PL" sz="1200" b="1" u="sng" dirty="0" smtClean="0"/>
              <a:t> </a:t>
            </a:r>
            <a:r>
              <a:rPr lang="pl-PL" sz="1200" b="1" u="sng" dirty="0" smtClean="0"/>
              <a:t>maszyny w równoległym połączeniu mechanizmów</a:t>
            </a:r>
          </a:p>
          <a:p>
            <a:pPr algn="just"/>
            <a:endParaRPr lang="pl-PL" sz="1200" b="1" u="sng" dirty="0"/>
          </a:p>
          <a:p>
            <a:pPr algn="just"/>
            <a:endParaRPr lang="pl-PL" sz="1200" dirty="0" smtClean="0"/>
          </a:p>
          <a:p>
            <a:pPr algn="just"/>
            <a:r>
              <a:rPr lang="pl-PL" sz="1200" dirty="0" smtClean="0"/>
              <a:t>W przypadku równoległego połączenia mechanizmów sprawność poszczególnego mechanizmu zależy od rozdziału strumienia mocy wyrażonego współczynnikiem rozdziału </a:t>
            </a:r>
            <a:r>
              <a:rPr lang="pl-PL" sz="1200" i="1" dirty="0" smtClean="0"/>
              <a:t>k</a:t>
            </a:r>
            <a:r>
              <a:rPr lang="pl-PL" sz="1200" dirty="0" smtClean="0"/>
              <a:t>.</a:t>
            </a:r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r>
              <a:rPr lang="pl-PL" sz="1200" dirty="0"/>
              <a:t>P</a:t>
            </a:r>
            <a:r>
              <a:rPr lang="pl-PL" sz="1200" dirty="0" smtClean="0"/>
              <a:t>raca lub moc dostarczona do poszczególnego mechanizmu wynosi:</a:t>
            </a:r>
          </a:p>
          <a:p>
            <a:pPr algn="just"/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r>
              <a:rPr lang="pl-PL" sz="1200" dirty="0" smtClean="0"/>
              <a:t>Praca lub moc użyteczna poszczególnego mechanizmu:</a:t>
            </a:r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r>
              <a:rPr lang="pl-PL" sz="1200" dirty="0" smtClean="0"/>
              <a:t>Sumarycznie i po uwzględnieniu definicji współczynnika sprawności otrzymamy:</a:t>
            </a:r>
          </a:p>
          <a:p>
            <a:pPr algn="just"/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r>
              <a:rPr lang="pl-PL" sz="1200" dirty="0" smtClean="0"/>
              <a:t>Przy czym:</a:t>
            </a:r>
            <a:endParaRPr lang="pl-PL" sz="1200" dirty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5368" y="3712901"/>
            <a:ext cx="10287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167" y="4408723"/>
            <a:ext cx="13049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5226368"/>
            <a:ext cx="1798501" cy="32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474" y="5697252"/>
            <a:ext cx="1715931" cy="499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706" y="6497703"/>
            <a:ext cx="652463" cy="27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5732906"/>
            <a:ext cx="684076" cy="358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477417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Sprawność mechaniczna maszyny</a:t>
            </a:r>
            <a:endParaRPr lang="pl-PL" dirty="0"/>
          </a:p>
        </p:txBody>
      </p:sp>
      <p:sp>
        <p:nvSpPr>
          <p:cNvPr id="2" name="pole tekstowe 1"/>
          <p:cNvSpPr txBox="1"/>
          <p:nvPr/>
        </p:nvSpPr>
        <p:spPr>
          <a:xfrm>
            <a:off x="719572" y="1828331"/>
            <a:ext cx="79928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200" b="1" u="sng" dirty="0" smtClean="0"/>
              <a:t>Sprawność </a:t>
            </a:r>
            <a:r>
              <a:rPr lang="pl-PL" sz="1200" b="1" u="sng" dirty="0" smtClean="0"/>
              <a:t>maszyny w równoległym połączeniu mechanizmów</a:t>
            </a:r>
          </a:p>
          <a:p>
            <a:pPr algn="just"/>
            <a:endParaRPr lang="pl-PL" sz="1200" b="1" u="sng" dirty="0"/>
          </a:p>
          <a:p>
            <a:pPr algn="just"/>
            <a:r>
              <a:rPr lang="pl-PL" sz="1200" dirty="0" smtClean="0"/>
              <a:t>Graficzna prezentacja rozdziału </a:t>
            </a:r>
            <a:r>
              <a:rPr lang="pl-PL" sz="1200" dirty="0" smtClean="0"/>
              <a:t>pracy użytecznej </a:t>
            </a:r>
            <a:r>
              <a:rPr lang="pl-PL" sz="1200" dirty="0" smtClean="0"/>
              <a:t>i </a:t>
            </a:r>
            <a:r>
              <a:rPr lang="pl-PL" sz="1200" dirty="0" smtClean="0"/>
              <a:t>strat tarcia </a:t>
            </a:r>
            <a:r>
              <a:rPr lang="pl-PL" sz="1200" dirty="0" smtClean="0"/>
              <a:t>w przypadku równoległego połączenia mechanizmów</a:t>
            </a:r>
          </a:p>
          <a:p>
            <a:pPr algn="just"/>
            <a:endParaRPr lang="pl-PL" sz="1200" b="1" u="sng" dirty="0"/>
          </a:p>
          <a:p>
            <a:pPr algn="just"/>
            <a:endParaRPr lang="pl-PL" sz="1200" dirty="0" smtClean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347" y="3032956"/>
            <a:ext cx="6613404" cy="3348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rójkąt prostokątny 25"/>
          <p:cNvSpPr/>
          <p:nvPr/>
        </p:nvSpPr>
        <p:spPr>
          <a:xfrm rot="13454230">
            <a:off x="1156266" y="3536556"/>
            <a:ext cx="706493" cy="725646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" name="pole tekstowe 26"/>
          <p:cNvSpPr txBox="1"/>
          <p:nvPr/>
        </p:nvSpPr>
        <p:spPr>
          <a:xfrm>
            <a:off x="467544" y="3645463"/>
            <a:ext cx="15862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/>
              <a:t>Praca </a:t>
            </a:r>
          </a:p>
          <a:p>
            <a:r>
              <a:rPr lang="pl-PL" sz="1000" b="1" dirty="0" smtClean="0"/>
              <a:t>dostarczona </a:t>
            </a:r>
            <a:r>
              <a:rPr lang="pl-PL" sz="1000" b="1" i="1" dirty="0" smtClean="0"/>
              <a:t>L</a:t>
            </a:r>
            <a:r>
              <a:rPr lang="pl-PL" sz="1000" b="1" i="1" baseline="-25000" dirty="0" smtClean="0"/>
              <a:t>D</a:t>
            </a:r>
            <a:endParaRPr lang="pl-PL" sz="1000" b="1" i="1" baseline="-25000" dirty="0"/>
          </a:p>
        </p:txBody>
      </p:sp>
      <p:sp>
        <p:nvSpPr>
          <p:cNvPr id="29" name="pole tekstowe 28"/>
          <p:cNvSpPr txBox="1"/>
          <p:nvPr/>
        </p:nvSpPr>
        <p:spPr>
          <a:xfrm>
            <a:off x="3671900" y="2672916"/>
            <a:ext cx="15862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000" b="1" dirty="0" smtClean="0"/>
              <a:t>Praca tarcia w parze kinematycznej 1</a:t>
            </a:r>
            <a:r>
              <a:rPr lang="pl-PL" sz="1000" b="1" i="1" dirty="0" smtClean="0"/>
              <a:t>L</a:t>
            </a:r>
            <a:r>
              <a:rPr lang="pl-PL" sz="1000" b="1" i="1" baseline="-25000" dirty="0" smtClean="0"/>
              <a:t>T1</a:t>
            </a:r>
            <a:endParaRPr lang="pl-PL" sz="1000" b="1" i="1" baseline="-25000" dirty="0"/>
          </a:p>
        </p:txBody>
      </p:sp>
      <p:sp>
        <p:nvSpPr>
          <p:cNvPr id="30" name="pole tekstowe 29"/>
          <p:cNvSpPr txBox="1"/>
          <p:nvPr/>
        </p:nvSpPr>
        <p:spPr>
          <a:xfrm>
            <a:off x="4139952" y="4109010"/>
            <a:ext cx="15862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000" b="1" dirty="0" smtClean="0"/>
              <a:t>Praca tarcia w parze kinematycznej 2 </a:t>
            </a:r>
            <a:r>
              <a:rPr lang="pl-PL" sz="1000" b="1" i="1" dirty="0" smtClean="0"/>
              <a:t>L</a:t>
            </a:r>
            <a:r>
              <a:rPr lang="pl-PL" sz="1000" b="1" i="1" baseline="-25000" dirty="0" smtClean="0"/>
              <a:t>T2</a:t>
            </a:r>
            <a:endParaRPr lang="pl-PL" sz="1000" b="1" i="1" baseline="-25000" dirty="0"/>
          </a:p>
        </p:txBody>
      </p:sp>
      <p:sp>
        <p:nvSpPr>
          <p:cNvPr id="31" name="pole tekstowe 30"/>
          <p:cNvSpPr txBox="1"/>
          <p:nvPr/>
        </p:nvSpPr>
        <p:spPr>
          <a:xfrm>
            <a:off x="4139952" y="6379687"/>
            <a:ext cx="15862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000" b="1" dirty="0" smtClean="0"/>
              <a:t>Praca tarcia w parze kinematycznej n </a:t>
            </a:r>
            <a:r>
              <a:rPr lang="pl-PL" sz="1000" b="1" i="1" dirty="0" err="1" smtClean="0"/>
              <a:t>L</a:t>
            </a:r>
            <a:r>
              <a:rPr lang="pl-PL" sz="1000" b="1" i="1" baseline="-25000" dirty="0" err="1" smtClean="0"/>
              <a:t>Tn</a:t>
            </a:r>
            <a:endParaRPr lang="pl-PL" sz="1000" b="1" i="1" baseline="-25000" dirty="0"/>
          </a:p>
        </p:txBody>
      </p:sp>
      <p:sp>
        <p:nvSpPr>
          <p:cNvPr id="32" name="pole tekstowe 31"/>
          <p:cNvSpPr txBox="1"/>
          <p:nvPr/>
        </p:nvSpPr>
        <p:spPr>
          <a:xfrm>
            <a:off x="3347864" y="3392996"/>
            <a:ext cx="867564" cy="46166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800" b="1" dirty="0" smtClean="0"/>
              <a:t>Para kinematyczna 1</a:t>
            </a:r>
            <a:endParaRPr lang="pl-PL" sz="800" b="1" dirty="0"/>
          </a:p>
        </p:txBody>
      </p:sp>
      <p:sp>
        <p:nvSpPr>
          <p:cNvPr id="33" name="pole tekstowe 32"/>
          <p:cNvSpPr txBox="1"/>
          <p:nvPr/>
        </p:nvSpPr>
        <p:spPr>
          <a:xfrm>
            <a:off x="3743908" y="4926650"/>
            <a:ext cx="1044116" cy="33855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800" b="1" dirty="0" smtClean="0"/>
              <a:t>Para kinematyczna 2</a:t>
            </a:r>
            <a:endParaRPr lang="pl-PL" sz="800" b="1" dirty="0"/>
          </a:p>
        </p:txBody>
      </p:sp>
      <p:sp>
        <p:nvSpPr>
          <p:cNvPr id="34" name="pole tekstowe 33"/>
          <p:cNvSpPr txBox="1"/>
          <p:nvPr/>
        </p:nvSpPr>
        <p:spPr>
          <a:xfrm>
            <a:off x="3472144" y="5841848"/>
            <a:ext cx="1335616" cy="21544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800" b="1" dirty="0" smtClean="0"/>
              <a:t>Para kinematyczna n-ta</a:t>
            </a:r>
            <a:endParaRPr lang="pl-PL" sz="800" b="1" dirty="0"/>
          </a:p>
        </p:txBody>
      </p:sp>
      <p:sp>
        <p:nvSpPr>
          <p:cNvPr id="35" name="pole tekstowe 34"/>
          <p:cNvSpPr txBox="1"/>
          <p:nvPr/>
        </p:nvSpPr>
        <p:spPr>
          <a:xfrm>
            <a:off x="8170277" y="5515344"/>
            <a:ext cx="15862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/>
              <a:t>Praca </a:t>
            </a:r>
          </a:p>
          <a:p>
            <a:r>
              <a:rPr lang="pl-PL" sz="1000" b="1" dirty="0" smtClean="0"/>
              <a:t>uzyskana </a:t>
            </a:r>
            <a:r>
              <a:rPr lang="pl-PL" sz="1000" b="1" i="1" dirty="0" smtClean="0"/>
              <a:t>L</a:t>
            </a:r>
            <a:r>
              <a:rPr lang="pl-PL" sz="1000" b="1" i="1" baseline="-25000" dirty="0"/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2001910601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Sprawność mechanizmu</a:t>
            </a:r>
            <a:endParaRPr lang="pl-PL" dirty="0"/>
          </a:p>
        </p:txBody>
      </p:sp>
      <p:sp>
        <p:nvSpPr>
          <p:cNvPr id="2" name="pole tekstowe 1"/>
          <p:cNvSpPr txBox="1"/>
          <p:nvPr/>
        </p:nvSpPr>
        <p:spPr>
          <a:xfrm>
            <a:off x="611188" y="1844824"/>
            <a:ext cx="799288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400" dirty="0" smtClean="0"/>
              <a:t>Ustalenie sprawności mechanizmu polega na obliczeniu pracy lub mocy dostarczonej do członu napędowego oraz pracy lub mocy traconej głównie w parach kinematycznych mechanizmu. Określenie mocy traconej w poszczególnych parach kinematycznych wymaga uprzedniego wyznaczenia prędkości liniowych lub kątowych w węzłach mechanizmu i odpowiadających im sił tarcia lub momentów tarcia.  Do wyznaczenia tych pośrednich parametrów stosuje się prezentowane wcześniej metody </a:t>
            </a:r>
            <a:r>
              <a:rPr lang="pl-PL" sz="1400" dirty="0" smtClean="0"/>
              <a:t>graficzne, </a:t>
            </a:r>
            <a:r>
              <a:rPr lang="pl-PL" sz="1400" dirty="0" smtClean="0"/>
              <a:t>bądź </a:t>
            </a:r>
            <a:r>
              <a:rPr lang="pl-PL" sz="1400" dirty="0" err="1" smtClean="0"/>
              <a:t>grafo</a:t>
            </a:r>
            <a:r>
              <a:rPr lang="pl-PL" sz="1400" dirty="0" smtClean="0"/>
              <a:t>-analityczne oraz obliczenia kinetostatyczne mechanizmów. Należy przy tym zaznaczyć, iż obliczenia prowadzone tymi metodami pozwalają określić sprawność mechanizmu tylko w jednym konkretnym położeniu. W większości przypadków sprawność mechanizmu jest funkcja jego chwilowego położenia.</a:t>
            </a:r>
            <a:endParaRPr lang="pl-PL" sz="1400" b="1" u="sng" dirty="0"/>
          </a:p>
          <a:p>
            <a:pPr algn="just"/>
            <a:endParaRPr lang="pl-PL" sz="1400" b="1" u="sng" dirty="0"/>
          </a:p>
          <a:p>
            <a:pPr algn="just"/>
            <a:endParaRPr lang="pl-PL" sz="1400" dirty="0" smtClean="0"/>
          </a:p>
          <a:p>
            <a:pPr algn="just"/>
            <a:endParaRPr lang="pl-PL" sz="1400" dirty="0" smtClean="0"/>
          </a:p>
          <a:p>
            <a:pPr algn="just"/>
            <a:endParaRPr lang="pl-PL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804" y="4057650"/>
            <a:ext cx="3964292" cy="1855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005609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Sprawność mechanizmu</a:t>
            </a:r>
            <a:endParaRPr lang="pl-PL" dirty="0"/>
          </a:p>
        </p:txBody>
      </p:sp>
      <p:sp>
        <p:nvSpPr>
          <p:cNvPr id="2" name="pole tekstowe 1"/>
          <p:cNvSpPr txBox="1"/>
          <p:nvPr/>
        </p:nvSpPr>
        <p:spPr>
          <a:xfrm>
            <a:off x="611188" y="2132856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200" b="1" u="sng" dirty="0" smtClean="0"/>
              <a:t>Moc tracona w parze postępowej</a:t>
            </a:r>
            <a:endParaRPr lang="pl-PL" sz="1200" b="1" u="sng" dirty="0"/>
          </a:p>
          <a:p>
            <a:pPr algn="just"/>
            <a:endParaRPr lang="pl-PL" sz="1200" b="1" u="sng" dirty="0"/>
          </a:p>
          <a:p>
            <a:pPr algn="just"/>
            <a:endParaRPr lang="pl-PL" sz="1200" dirty="0" smtClean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644" y="3032956"/>
            <a:ext cx="284797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681028"/>
            <a:ext cx="2694434" cy="370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5184068" y="4257092"/>
            <a:ext cx="31323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smtClean="0"/>
              <a:t>Gdzie:</a:t>
            </a:r>
          </a:p>
          <a:p>
            <a:endParaRPr lang="pl-PL" sz="1200" dirty="0"/>
          </a:p>
          <a:p>
            <a:r>
              <a:rPr lang="pl-PL" sz="1600" i="1" dirty="0" smtClean="0"/>
              <a:t>T</a:t>
            </a:r>
            <a:r>
              <a:rPr lang="pl-PL" sz="1600" i="1" baseline="-25000" dirty="0" smtClean="0"/>
              <a:t>kl</a:t>
            </a:r>
            <a:r>
              <a:rPr lang="pl-PL" sz="1600" i="1" dirty="0" smtClean="0"/>
              <a:t> </a:t>
            </a:r>
            <a:r>
              <a:rPr lang="pl-PL" sz="1200" dirty="0" smtClean="0"/>
              <a:t>– siła tarcia pary postępowej,</a:t>
            </a:r>
          </a:p>
          <a:p>
            <a:r>
              <a:rPr lang="pl-PL" sz="1600" i="1" dirty="0"/>
              <a:t>v</a:t>
            </a:r>
            <a:r>
              <a:rPr lang="pl-PL" sz="1600" i="1" baseline="-25000" dirty="0" smtClean="0"/>
              <a:t>kl</a:t>
            </a:r>
            <a:r>
              <a:rPr lang="pl-PL" sz="1200" dirty="0" smtClean="0"/>
              <a:t>  – prędkość względna pary postępowej,</a:t>
            </a:r>
          </a:p>
          <a:p>
            <a:r>
              <a:rPr lang="pl-PL" sz="1600" i="1" dirty="0" smtClean="0"/>
              <a:t>P</a:t>
            </a:r>
            <a:r>
              <a:rPr lang="pl-PL" sz="1600" i="1" baseline="30000" dirty="0" smtClean="0"/>
              <a:t>T</a:t>
            </a:r>
            <a:r>
              <a:rPr lang="pl-PL" sz="1600" i="1" baseline="-25000" dirty="0" smtClean="0"/>
              <a:t>kl</a:t>
            </a:r>
            <a:r>
              <a:rPr lang="pl-PL" sz="1200" dirty="0" smtClean="0"/>
              <a:t> – wypadkowa siła oddziaływania w parze postępowej,</a:t>
            </a:r>
          </a:p>
          <a:p>
            <a:r>
              <a:rPr lang="pl-PL" sz="1600" i="1" dirty="0" smtClean="0"/>
              <a:t>ρ </a:t>
            </a:r>
            <a:r>
              <a:rPr lang="pl-PL" sz="1200" dirty="0" smtClean="0"/>
              <a:t>– kąt tarcia.</a:t>
            </a:r>
            <a:endParaRPr lang="pl-PL" sz="1200" dirty="0"/>
          </a:p>
        </p:txBody>
      </p:sp>
      <p:sp>
        <p:nvSpPr>
          <p:cNvPr id="8" name="pole tekstowe 7"/>
          <p:cNvSpPr txBox="1"/>
          <p:nvPr/>
        </p:nvSpPr>
        <p:spPr>
          <a:xfrm>
            <a:off x="5184068" y="3212976"/>
            <a:ext cx="3132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smtClean="0"/>
              <a:t>Moc tarcia: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091980940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Sprawność mechanizmu</a:t>
            </a:r>
            <a:endParaRPr lang="pl-PL" dirty="0"/>
          </a:p>
        </p:txBody>
      </p:sp>
      <p:sp>
        <p:nvSpPr>
          <p:cNvPr id="2" name="pole tekstowe 1"/>
          <p:cNvSpPr txBox="1"/>
          <p:nvPr/>
        </p:nvSpPr>
        <p:spPr>
          <a:xfrm>
            <a:off x="611188" y="2132856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200" b="1" u="sng" dirty="0" smtClean="0"/>
              <a:t>Moc tracona w parze obrotowej</a:t>
            </a:r>
            <a:endParaRPr lang="pl-PL" sz="1200" b="1" u="sng" dirty="0"/>
          </a:p>
          <a:p>
            <a:pPr algn="just"/>
            <a:endParaRPr lang="pl-PL" sz="1200" b="1" u="sng" dirty="0"/>
          </a:p>
          <a:p>
            <a:pPr algn="just"/>
            <a:endParaRPr lang="pl-PL" sz="1200" dirty="0" smtClean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04" y="3055309"/>
            <a:ext cx="2988332" cy="2544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2591780" y="3023374"/>
            <a:ext cx="18002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100" i="1" dirty="0" smtClean="0"/>
              <a:t>h</a:t>
            </a:r>
            <a:endParaRPr lang="pl-PL" sz="1100" i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465004"/>
            <a:ext cx="4009568" cy="37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ole tekstowe 5"/>
          <p:cNvSpPr txBox="1"/>
          <p:nvPr/>
        </p:nvSpPr>
        <p:spPr>
          <a:xfrm>
            <a:off x="4667775" y="3025261"/>
            <a:ext cx="2223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 smtClean="0"/>
              <a:t>Moc tarcia w parze obrotowej:</a:t>
            </a:r>
            <a:endParaRPr lang="pl-PL" sz="1200" dirty="0"/>
          </a:p>
        </p:txBody>
      </p:sp>
      <p:sp>
        <p:nvSpPr>
          <p:cNvPr id="9" name="pole tekstowe 8"/>
          <p:cNvSpPr txBox="1"/>
          <p:nvPr/>
        </p:nvSpPr>
        <p:spPr>
          <a:xfrm>
            <a:off x="4788024" y="4113076"/>
            <a:ext cx="31323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smtClean="0"/>
              <a:t>Gdzie:</a:t>
            </a:r>
          </a:p>
          <a:p>
            <a:endParaRPr lang="pl-PL" sz="1200" dirty="0"/>
          </a:p>
          <a:p>
            <a:r>
              <a:rPr lang="pl-PL" sz="1600" i="1" dirty="0" smtClean="0"/>
              <a:t>M</a:t>
            </a:r>
            <a:r>
              <a:rPr lang="pl-PL" sz="1600" i="1" baseline="30000" dirty="0" smtClean="0"/>
              <a:t>T</a:t>
            </a:r>
            <a:r>
              <a:rPr lang="pl-PL" sz="1600" i="1" baseline="-25000" dirty="0" smtClean="0"/>
              <a:t>kl</a:t>
            </a:r>
            <a:r>
              <a:rPr lang="pl-PL" sz="1600" i="1" dirty="0" smtClean="0"/>
              <a:t> </a:t>
            </a:r>
            <a:r>
              <a:rPr lang="pl-PL" sz="1200" dirty="0" smtClean="0"/>
              <a:t>– moment tarcia w parze obrotowej,</a:t>
            </a:r>
          </a:p>
          <a:p>
            <a:r>
              <a:rPr lang="el-GR" sz="1600" i="1" dirty="0" smtClean="0">
                <a:latin typeface="Calibri"/>
              </a:rPr>
              <a:t>ω</a:t>
            </a:r>
            <a:r>
              <a:rPr lang="pl-PL" sz="1600" i="1" baseline="-25000" dirty="0" err="1" smtClean="0"/>
              <a:t>kl</a:t>
            </a:r>
            <a:r>
              <a:rPr lang="pl-PL" sz="1200" dirty="0" smtClean="0"/>
              <a:t>  – prędkość kątowa pary obrotowej,</a:t>
            </a:r>
          </a:p>
          <a:p>
            <a:r>
              <a:rPr lang="pl-PL" sz="1600" i="1" dirty="0" smtClean="0"/>
              <a:t>P</a:t>
            </a:r>
            <a:r>
              <a:rPr lang="pl-PL" sz="1600" i="1" baseline="30000" dirty="0" smtClean="0"/>
              <a:t>T</a:t>
            </a:r>
            <a:r>
              <a:rPr lang="pl-PL" sz="1600" i="1" baseline="-25000" dirty="0" smtClean="0"/>
              <a:t>kl</a:t>
            </a:r>
            <a:r>
              <a:rPr lang="pl-PL" sz="1200" dirty="0" smtClean="0"/>
              <a:t> – wypadkowa siła oddziaływania w parze postępowej,</a:t>
            </a:r>
          </a:p>
          <a:p>
            <a:r>
              <a:rPr lang="pl-PL" sz="1600" i="1" dirty="0"/>
              <a:t>h</a:t>
            </a:r>
            <a:r>
              <a:rPr lang="pl-PL" sz="1200" dirty="0" smtClean="0"/>
              <a:t> – promień koła tarcia,</a:t>
            </a:r>
          </a:p>
          <a:p>
            <a:r>
              <a:rPr lang="pl-PL" sz="1600" i="1" dirty="0" smtClean="0"/>
              <a:t>µ’ </a:t>
            </a:r>
            <a:r>
              <a:rPr lang="pl-PL" sz="1200" dirty="0" smtClean="0"/>
              <a:t>– współczynnik tarcia pary obrotowej.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453464764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Sprawność mechanizmu</a:t>
            </a:r>
            <a:endParaRPr lang="pl-PL" dirty="0"/>
          </a:p>
        </p:txBody>
      </p:sp>
      <p:sp>
        <p:nvSpPr>
          <p:cNvPr id="2" name="pole tekstowe 1"/>
          <p:cNvSpPr txBox="1"/>
          <p:nvPr/>
        </p:nvSpPr>
        <p:spPr>
          <a:xfrm>
            <a:off x="611188" y="1772816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200" dirty="0" smtClean="0"/>
              <a:t>Przykład określenia sprawności mechanizmu korbowo-wodzikowego</a:t>
            </a:r>
            <a:endParaRPr lang="pl-PL" sz="1200" dirty="0"/>
          </a:p>
          <a:p>
            <a:pPr algn="just"/>
            <a:endParaRPr lang="pl-PL" sz="1200" b="1" u="sng" dirty="0"/>
          </a:p>
          <a:p>
            <a:pPr algn="just"/>
            <a:endParaRPr lang="pl-PL" sz="1200" dirty="0" smtClean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130669"/>
            <a:ext cx="326707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5276685" y="2312876"/>
            <a:ext cx="28443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dirty="0" smtClean="0"/>
              <a:t>Moc dostarczona do układu:</a:t>
            </a:r>
            <a:endParaRPr lang="pl-PL" sz="1050" dirty="0"/>
          </a:p>
        </p:txBody>
      </p:sp>
      <p:sp>
        <p:nvSpPr>
          <p:cNvPr id="7" name="pole tekstowe 6"/>
          <p:cNvSpPr txBox="1"/>
          <p:nvPr/>
        </p:nvSpPr>
        <p:spPr>
          <a:xfrm>
            <a:off x="5282434" y="2888940"/>
            <a:ext cx="3646049" cy="3208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dirty="0" smtClean="0"/>
              <a:t>Moc użyteczna członu 4:</a:t>
            </a:r>
          </a:p>
          <a:p>
            <a:endParaRPr lang="pl-PL" sz="1050" dirty="0"/>
          </a:p>
          <a:p>
            <a:endParaRPr lang="pl-PL" sz="1050" dirty="0"/>
          </a:p>
          <a:p>
            <a:r>
              <a:rPr lang="pl-PL" sz="1050" dirty="0" smtClean="0"/>
              <a:t>Zatem sprawność mechanizmu:</a:t>
            </a:r>
          </a:p>
          <a:p>
            <a:endParaRPr lang="pl-PL" sz="1050" dirty="0"/>
          </a:p>
          <a:p>
            <a:endParaRPr lang="pl-PL" sz="1050" dirty="0" smtClean="0"/>
          </a:p>
          <a:p>
            <a:endParaRPr lang="pl-PL" sz="1050" dirty="0"/>
          </a:p>
          <a:p>
            <a:r>
              <a:rPr lang="pl-PL" sz="1050" dirty="0" smtClean="0"/>
              <a:t>Sprawność można też wyrazić stosunkiem sił równoważących rozwiązując układ bez tarcia oraz z tarciem. Moc użyteczna członu 4 z pominięciem tarcia:</a:t>
            </a:r>
          </a:p>
          <a:p>
            <a:endParaRPr lang="pl-PL" sz="1050" dirty="0"/>
          </a:p>
          <a:p>
            <a:endParaRPr lang="pl-PL" sz="1050" dirty="0" smtClean="0"/>
          </a:p>
          <a:p>
            <a:r>
              <a:rPr lang="pl-PL" sz="1050" dirty="0" smtClean="0"/>
              <a:t>Jeżeli przekazywanie mocy w układzie odbywa się bez strat to można zapisać, że:</a:t>
            </a:r>
            <a:endParaRPr lang="pl-PL" sz="1050" dirty="0"/>
          </a:p>
          <a:p>
            <a:endParaRPr lang="pl-PL" sz="1050" dirty="0"/>
          </a:p>
          <a:p>
            <a:endParaRPr lang="pl-PL" sz="1050" dirty="0" smtClean="0"/>
          </a:p>
          <a:p>
            <a:r>
              <a:rPr lang="pl-PL" sz="1050" dirty="0" smtClean="0"/>
              <a:t>Więc:</a:t>
            </a:r>
          </a:p>
          <a:p>
            <a:endParaRPr lang="pl-PL" sz="1200" dirty="0"/>
          </a:p>
          <a:p>
            <a:endParaRPr lang="pl-PL" sz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600908"/>
            <a:ext cx="931761" cy="266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140968"/>
            <a:ext cx="853726" cy="24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567567"/>
            <a:ext cx="1316565" cy="47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667" y="4581128"/>
            <a:ext cx="837245" cy="266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562" y="5265204"/>
            <a:ext cx="709710" cy="280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124" y="5841268"/>
            <a:ext cx="1777531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706751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Sprawność mechanizmu</a:t>
            </a:r>
            <a:endParaRPr lang="pl-PL" dirty="0"/>
          </a:p>
        </p:txBody>
      </p:sp>
      <p:sp>
        <p:nvSpPr>
          <p:cNvPr id="2" name="pole tekstowe 1"/>
          <p:cNvSpPr txBox="1"/>
          <p:nvPr/>
        </p:nvSpPr>
        <p:spPr>
          <a:xfrm>
            <a:off x="611188" y="2132856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200" dirty="0" smtClean="0"/>
              <a:t>Przykład określenia sprawności mechanizmu krzywkowego</a:t>
            </a:r>
            <a:endParaRPr lang="pl-PL" sz="1200" dirty="0"/>
          </a:p>
          <a:p>
            <a:pPr algn="just"/>
            <a:endParaRPr lang="pl-PL" sz="1200" b="1" u="sng" dirty="0"/>
          </a:p>
          <a:p>
            <a:pPr algn="just"/>
            <a:endParaRPr lang="pl-PL" sz="1200" dirty="0" smtClean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</p:txBody>
      </p:sp>
      <p:sp>
        <p:nvSpPr>
          <p:cNvPr id="4" name="pole tekstowe 3"/>
          <p:cNvSpPr txBox="1"/>
          <p:nvPr/>
        </p:nvSpPr>
        <p:spPr>
          <a:xfrm>
            <a:off x="6084168" y="2744924"/>
            <a:ext cx="2304256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dirty="0" smtClean="0"/>
              <a:t>Moc dostarczona do układu:</a:t>
            </a:r>
          </a:p>
          <a:p>
            <a:endParaRPr lang="pl-PL" sz="1050" dirty="0"/>
          </a:p>
          <a:p>
            <a:endParaRPr lang="pl-PL" sz="1050" dirty="0" smtClean="0"/>
          </a:p>
          <a:p>
            <a:endParaRPr lang="pl-PL" sz="1050" dirty="0"/>
          </a:p>
          <a:p>
            <a:r>
              <a:rPr lang="pl-PL" sz="1050" dirty="0" smtClean="0"/>
              <a:t>Moc użyteczna członu 3:</a:t>
            </a:r>
          </a:p>
          <a:p>
            <a:endParaRPr lang="pl-PL" sz="1050" dirty="0"/>
          </a:p>
          <a:p>
            <a:endParaRPr lang="pl-PL" sz="1050" dirty="0" smtClean="0"/>
          </a:p>
          <a:p>
            <a:endParaRPr lang="pl-PL" sz="1050" dirty="0"/>
          </a:p>
          <a:p>
            <a:endParaRPr lang="pl-PL" sz="1050" dirty="0" smtClean="0"/>
          </a:p>
          <a:p>
            <a:r>
              <a:rPr lang="pl-PL" sz="1050" dirty="0" smtClean="0"/>
              <a:t>Zatem:</a:t>
            </a:r>
          </a:p>
          <a:p>
            <a:endParaRPr lang="pl-PL" sz="1050" dirty="0"/>
          </a:p>
          <a:p>
            <a:endParaRPr lang="pl-PL" sz="1050" dirty="0" smtClean="0"/>
          </a:p>
          <a:p>
            <a:endParaRPr lang="pl-PL" sz="1050" dirty="0" smtClean="0"/>
          </a:p>
          <a:p>
            <a:endParaRPr lang="pl-PL" sz="1050" dirty="0"/>
          </a:p>
          <a:p>
            <a:endParaRPr lang="pl-PL" sz="105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180" y="3032956"/>
            <a:ext cx="2411896" cy="257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022" y="3729037"/>
            <a:ext cx="876246" cy="256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796" y="4509121"/>
            <a:ext cx="2015604" cy="460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857704"/>
            <a:ext cx="4481821" cy="2767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137594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Sprawność mechanizmu</a:t>
            </a:r>
            <a:endParaRPr lang="pl-PL" dirty="0"/>
          </a:p>
        </p:txBody>
      </p:sp>
      <p:sp>
        <p:nvSpPr>
          <p:cNvPr id="2" name="pole tekstowe 1"/>
          <p:cNvSpPr txBox="1"/>
          <p:nvPr/>
        </p:nvSpPr>
        <p:spPr>
          <a:xfrm>
            <a:off x="611188" y="1844824"/>
            <a:ext cx="79928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200" dirty="0" smtClean="0"/>
              <a:t>	Jak się okazuje określenie sprawności nawet najprostszego mechanizmu wymaga przeprowadzenia gruntownej analizy kinematycznej i kinetostatycznej. Dla niektórych przypadków mechanizmów współczynniki sprawności przyjmuje się na podstawie wartości katalogowych. Takim przykładem są różnego rodzaju przekładnie mechaniczne (cierne, cięgnowe, zębate,) łożyska (toczne i ślizgowe) oraz sprzęgła.</a:t>
            </a:r>
            <a:endParaRPr lang="pl-PL" sz="1200" dirty="0"/>
          </a:p>
          <a:p>
            <a:pPr algn="just"/>
            <a:endParaRPr lang="pl-PL" sz="1200" b="1" u="sng" dirty="0"/>
          </a:p>
          <a:p>
            <a:pPr algn="just"/>
            <a:endParaRPr lang="pl-PL" sz="1200" dirty="0" smtClean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732" y="3176972"/>
            <a:ext cx="3204356" cy="330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2267744" y="2888940"/>
            <a:ext cx="31323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 smtClean="0"/>
              <a:t>Orientacyjne wartości współczynników sprawności</a:t>
            </a:r>
            <a:endParaRPr lang="pl-PL" sz="1000" dirty="0"/>
          </a:p>
        </p:txBody>
      </p:sp>
    </p:spTree>
    <p:extLst>
      <p:ext uri="{BB962C8B-B14F-4D97-AF65-F5344CB8AC3E}">
        <p14:creationId xmlns:p14="http://schemas.microsoft.com/office/powerpoint/2010/main" val="283929225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Sprawność mechanizmu</a:t>
            </a:r>
            <a:endParaRPr lang="pl-PL" dirty="0"/>
          </a:p>
        </p:txBody>
      </p:sp>
      <p:sp>
        <p:nvSpPr>
          <p:cNvPr id="2" name="pole tekstowe 1"/>
          <p:cNvSpPr txBox="1"/>
          <p:nvPr/>
        </p:nvSpPr>
        <p:spPr>
          <a:xfrm>
            <a:off x="611188" y="1844824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200" dirty="0" smtClean="0"/>
              <a:t>Przykład wyznaczenia całkowitej sprawności dwustopniowego reduktora zębatego</a:t>
            </a:r>
            <a:endParaRPr lang="pl-PL" sz="1200" dirty="0"/>
          </a:p>
          <a:p>
            <a:pPr algn="just"/>
            <a:endParaRPr lang="pl-PL" sz="1200" b="1" u="sng" dirty="0"/>
          </a:p>
          <a:p>
            <a:pPr algn="just"/>
            <a:endParaRPr lang="pl-PL" sz="1200" dirty="0" smtClean="0"/>
          </a:p>
          <a:p>
            <a:pPr algn="just"/>
            <a:endParaRPr lang="pl-PL" sz="1200" dirty="0" smtClean="0"/>
          </a:p>
          <a:p>
            <a:pPr algn="just"/>
            <a:endParaRPr lang="pl-PL" sz="1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9" y="2564904"/>
            <a:ext cx="5008455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6444208" y="2168860"/>
            <a:ext cx="237626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dirty="0" smtClean="0"/>
              <a:t>Konstrukcja składa się z dwóch przekładni zębatych walcowych </a:t>
            </a:r>
          </a:p>
          <a:p>
            <a:r>
              <a:rPr lang="pl-PL" sz="1050" dirty="0" smtClean="0"/>
              <a:t>o zębach skośnych, których wały osadzone są w łożyskach tocznych.</a:t>
            </a:r>
          </a:p>
          <a:p>
            <a:endParaRPr lang="pl-PL" sz="1050" dirty="0" smtClean="0"/>
          </a:p>
          <a:p>
            <a:r>
              <a:rPr lang="pl-PL" sz="1050" dirty="0" smtClean="0"/>
              <a:t>Ze względu na szeregowe przekazywanie mocy tego układu, całkowity współczynnik sprawność można przedstawić w postaci: </a:t>
            </a:r>
          </a:p>
          <a:p>
            <a:endParaRPr lang="pl-PL" sz="1050" dirty="0"/>
          </a:p>
          <a:p>
            <a:r>
              <a:rPr lang="pl-PL" sz="1050" dirty="0" smtClean="0"/>
              <a:t>η</a:t>
            </a:r>
            <a:r>
              <a:rPr lang="pl-PL" sz="1050" baseline="-25000" dirty="0" smtClean="0"/>
              <a:t>C</a:t>
            </a:r>
            <a:r>
              <a:rPr lang="pl-PL" sz="1050" dirty="0" smtClean="0"/>
              <a:t>=</a:t>
            </a:r>
            <a:r>
              <a:rPr lang="el-GR" sz="1050" dirty="0" smtClean="0"/>
              <a:t>η</a:t>
            </a:r>
            <a:r>
              <a:rPr lang="pl-PL" sz="1050" baseline="30000" dirty="0" smtClean="0"/>
              <a:t>3</a:t>
            </a:r>
            <a:r>
              <a:rPr lang="pl-PL" sz="1050" baseline="-25000" dirty="0" smtClean="0"/>
              <a:t>łoż</a:t>
            </a:r>
            <a:r>
              <a:rPr lang="pl-PL" sz="1050" dirty="0" smtClean="0"/>
              <a:t>·</a:t>
            </a:r>
            <a:r>
              <a:rPr lang="el-GR" sz="1050" dirty="0" smtClean="0"/>
              <a:t>η</a:t>
            </a:r>
            <a:r>
              <a:rPr lang="pl-PL" sz="1050" baseline="30000" dirty="0" smtClean="0"/>
              <a:t>2</a:t>
            </a:r>
            <a:r>
              <a:rPr lang="pl-PL" sz="1050" baseline="-25000" dirty="0" smtClean="0"/>
              <a:t>pz </a:t>
            </a:r>
          </a:p>
          <a:p>
            <a:endParaRPr lang="pl-PL" sz="1050" baseline="-25000" dirty="0"/>
          </a:p>
          <a:p>
            <a:r>
              <a:rPr lang="pl-PL" sz="1050" dirty="0" smtClean="0"/>
              <a:t>Na podstawie tabeli z orientacyjnymi  wartościami współczynników sprawności założono:</a:t>
            </a:r>
          </a:p>
          <a:p>
            <a:pPr algn="just"/>
            <a:endParaRPr lang="pl-PL" sz="1050" dirty="0"/>
          </a:p>
          <a:p>
            <a:r>
              <a:rPr lang="pl-PL" sz="1050" dirty="0"/>
              <a:t>w</a:t>
            </a:r>
            <a:r>
              <a:rPr lang="pl-PL" sz="1050" dirty="0" smtClean="0"/>
              <a:t>spółczynnik  sprawność jednej pary łożysk tocznych </a:t>
            </a:r>
            <a:r>
              <a:rPr lang="el-GR" sz="1050" dirty="0" smtClean="0"/>
              <a:t>η</a:t>
            </a:r>
            <a:r>
              <a:rPr lang="pl-PL" sz="1050" baseline="-25000" dirty="0" smtClean="0"/>
              <a:t>łoż</a:t>
            </a:r>
            <a:r>
              <a:rPr lang="pl-PL" sz="1050" dirty="0" smtClean="0"/>
              <a:t>= 0.99.</a:t>
            </a:r>
          </a:p>
          <a:p>
            <a:r>
              <a:rPr lang="pl-PL" sz="1050" dirty="0"/>
              <a:t>współczynnik  sprawność  </a:t>
            </a:r>
            <a:r>
              <a:rPr lang="pl-PL" sz="1050" dirty="0" smtClean="0"/>
              <a:t>pojedynczego stopnia przekładni zębatej </a:t>
            </a:r>
            <a:r>
              <a:rPr lang="el-GR" sz="1050" dirty="0" smtClean="0"/>
              <a:t>η</a:t>
            </a:r>
            <a:r>
              <a:rPr lang="pl-PL" sz="1050" baseline="-25000" dirty="0" smtClean="0"/>
              <a:t>pz </a:t>
            </a:r>
            <a:r>
              <a:rPr lang="pl-PL" sz="1050" dirty="0" smtClean="0"/>
              <a:t>=0.97.</a:t>
            </a:r>
          </a:p>
          <a:p>
            <a:endParaRPr lang="pl-PL" sz="1050" dirty="0"/>
          </a:p>
          <a:p>
            <a:r>
              <a:rPr lang="pl-PL" sz="1050" dirty="0"/>
              <a:t>C</a:t>
            </a:r>
            <a:r>
              <a:rPr lang="pl-PL" sz="1050" dirty="0" smtClean="0"/>
              <a:t>ałkowity współczynnik sprawność reduktora:</a:t>
            </a:r>
          </a:p>
          <a:p>
            <a:endParaRPr lang="pl-PL" sz="1050" baseline="-25000" dirty="0"/>
          </a:p>
          <a:p>
            <a:r>
              <a:rPr lang="pl-PL" sz="1050" dirty="0" smtClean="0"/>
              <a:t>ηc=0.99</a:t>
            </a:r>
            <a:r>
              <a:rPr lang="pl-PL" sz="1050" baseline="30000" dirty="0" smtClean="0"/>
              <a:t>3</a:t>
            </a:r>
            <a:r>
              <a:rPr lang="pl-PL" sz="1050" dirty="0" smtClean="0"/>
              <a:t>·0.97</a:t>
            </a:r>
            <a:r>
              <a:rPr lang="pl-PL" sz="1050" baseline="30000" dirty="0" smtClean="0"/>
              <a:t>2</a:t>
            </a:r>
            <a:r>
              <a:rPr lang="pl-PL" sz="1050" dirty="0" smtClean="0"/>
              <a:t>=0.91</a:t>
            </a:r>
          </a:p>
          <a:p>
            <a:endParaRPr lang="pl-PL" sz="1050" dirty="0"/>
          </a:p>
          <a:p>
            <a:r>
              <a:rPr lang="pl-PL" sz="1050" dirty="0" smtClean="0"/>
              <a:t>Zatem szacowana sprawność wynosi 91%</a:t>
            </a:r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2765127814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807804" y="3320988"/>
            <a:ext cx="3708784" cy="827732"/>
          </a:xfrm>
        </p:spPr>
        <p:txBody>
          <a:bodyPr/>
          <a:lstStyle/>
          <a:p>
            <a:pPr marL="0" indent="0">
              <a:buNone/>
            </a:pPr>
            <a:r>
              <a:rPr lang="pl-PL" dirty="0" smtClean="0"/>
              <a:t>Dziękuję za uwagę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3368960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Projekt domyślny">
  <a:themeElements>
    <a:clrScheme name="1_Projekt domyślny 1">
      <a:dk1>
        <a:srgbClr val="000000"/>
      </a:dk1>
      <a:lt1>
        <a:srgbClr val="FFFFFF"/>
      </a:lt1>
      <a:dk2>
        <a:srgbClr val="FFEBD5"/>
      </a:dk2>
      <a:lt2>
        <a:srgbClr val="78120A"/>
      </a:lt2>
      <a:accent1>
        <a:srgbClr val="E32213"/>
      </a:accent1>
      <a:accent2>
        <a:srgbClr val="FFD3A1"/>
      </a:accent2>
      <a:accent3>
        <a:srgbClr val="FFFFFF"/>
      </a:accent3>
      <a:accent4>
        <a:srgbClr val="000000"/>
      </a:accent4>
      <a:accent5>
        <a:srgbClr val="EFABAA"/>
      </a:accent5>
      <a:accent6>
        <a:srgbClr val="E7BF91"/>
      </a:accent6>
      <a:hlink>
        <a:srgbClr val="FFD9AF"/>
      </a:hlink>
      <a:folHlink>
        <a:srgbClr val="FFB25D"/>
      </a:folHlink>
    </a:clrScheme>
    <a:fontScheme name="1_Projekt domyślny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Projekt domyślny 1">
        <a:dk1>
          <a:srgbClr val="000000"/>
        </a:dk1>
        <a:lt1>
          <a:srgbClr val="FFFFFF"/>
        </a:lt1>
        <a:dk2>
          <a:srgbClr val="FFEBD5"/>
        </a:dk2>
        <a:lt2>
          <a:srgbClr val="78120A"/>
        </a:lt2>
        <a:accent1>
          <a:srgbClr val="E32213"/>
        </a:accent1>
        <a:accent2>
          <a:srgbClr val="FFD3A1"/>
        </a:accent2>
        <a:accent3>
          <a:srgbClr val="FFFFFF"/>
        </a:accent3>
        <a:accent4>
          <a:srgbClr val="000000"/>
        </a:accent4>
        <a:accent5>
          <a:srgbClr val="EFABAA"/>
        </a:accent5>
        <a:accent6>
          <a:srgbClr val="E7BF91"/>
        </a:accent6>
        <a:hlink>
          <a:srgbClr val="FFD9AF"/>
        </a:hlink>
        <a:folHlink>
          <a:srgbClr val="FFB25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5248</TotalTime>
  <Words>923</Words>
  <Application>Microsoft Office PowerPoint</Application>
  <PresentationFormat>Pokaz na ekranie (4:3)</PresentationFormat>
  <Paragraphs>258</Paragraphs>
  <Slides>22</Slides>
  <Notes>3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3" baseType="lpstr">
      <vt:lpstr>1_Projekt domyślny</vt:lpstr>
      <vt:lpstr>Teoria systemów i mechanizmów</vt:lpstr>
      <vt:lpstr>Wykład 10</vt:lpstr>
      <vt:lpstr>Stany pracy maszyny</vt:lpstr>
      <vt:lpstr>Stany pracy maszyny</vt:lpstr>
      <vt:lpstr>Stany pracy maszyny</vt:lpstr>
      <vt:lpstr>Stany pracy maszyny</vt:lpstr>
      <vt:lpstr>Równanie energii</vt:lpstr>
      <vt:lpstr>Równanie energii</vt:lpstr>
      <vt:lpstr>Sprawność mechaniczna maszyny</vt:lpstr>
      <vt:lpstr>Sprawność mechaniczna maszyny</vt:lpstr>
      <vt:lpstr>Sprawność mechaniczna maszyny</vt:lpstr>
      <vt:lpstr>Sprawność mechaniczna maszyny</vt:lpstr>
      <vt:lpstr>Sprawność mechaniczna maszyny</vt:lpstr>
      <vt:lpstr>Sprawność mechaniczna maszyny</vt:lpstr>
      <vt:lpstr>Sprawność mechanizmu</vt:lpstr>
      <vt:lpstr>Sprawność mechanizmu</vt:lpstr>
      <vt:lpstr>Sprawność mechanizmu</vt:lpstr>
      <vt:lpstr>Sprawność mechanizmu</vt:lpstr>
      <vt:lpstr>Sprawność mechanizmu</vt:lpstr>
      <vt:lpstr>Sprawność mechanizmu</vt:lpstr>
      <vt:lpstr>Sprawność mechanizmu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rumburak</dc:creator>
  <cp:lastModifiedBy>Janusz</cp:lastModifiedBy>
  <cp:revision>545</cp:revision>
  <dcterms:created xsi:type="dcterms:W3CDTF">2004-06-16T08:22:15Z</dcterms:created>
  <dcterms:modified xsi:type="dcterms:W3CDTF">2020-05-07T19:49:33Z</dcterms:modified>
</cp:coreProperties>
</file>